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03" r:id="rId2"/>
    <p:sldId id="304" r:id="rId3"/>
    <p:sldId id="305" r:id="rId4"/>
    <p:sldId id="307" r:id="rId5"/>
    <p:sldId id="308" r:id="rId6"/>
    <p:sldId id="309" r:id="rId7"/>
    <p:sldId id="310" r:id="rId8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E3B06"/>
    <a:srgbClr val="6C5208"/>
    <a:srgbClr val="986828"/>
    <a:srgbClr val="A81C30"/>
    <a:srgbClr val="FF8E1D"/>
    <a:srgbClr val="FF4B4B"/>
    <a:srgbClr val="FFB265"/>
    <a:srgbClr val="FFC489"/>
    <a:srgbClr val="FFCF9F"/>
    <a:srgbClr val="FFB6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6" autoAdjust="0"/>
    <p:restoredTop sz="94660"/>
  </p:normalViewPr>
  <p:slideViewPr>
    <p:cSldViewPr>
      <p:cViewPr varScale="1">
        <p:scale>
          <a:sx n="78" d="100"/>
          <a:sy n="78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1F129-AA81-49CF-8D69-473EF1ABCCE8}" type="datetimeFigureOut">
              <a:rPr lang="es-CO" smtClean="0"/>
              <a:pPr/>
              <a:t>16/04/2012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2B4F-749F-4E16-B7B5-FD156738FBC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9683-4E22-4A0D-9C19-A56623E27B6C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46FF-5219-4489-8EAB-9FDACB9AB72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286B-6042-4B10-98CE-F72BC7D616F2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8BC22-99AE-4247-8E5B-D355F98076E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89FD-7AA7-4D19-91AE-AEE70D58B474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5836-0D85-4E3E-97F9-4C455F2A9D7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60871-4FC1-4D07-8201-77998C0567E8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1F68-FE1E-47DC-A4FA-CFB417F6453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F284-35E2-4DB8-A85B-315F163E7394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7114-130A-4463-8A40-DB5A177F3C0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DE78-EF26-43A4-A03D-07883E2CD78C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F8E7-4C87-42E0-9B3C-837CD947925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6EA8-A2EA-482D-8C62-5DD5B17B0571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B8E6-B6DB-4309-8A94-08B0B4E7851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6C14-D3E1-4206-89AE-F6D0D18D0923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8281-6B4F-4CBB-9D2D-5E1A60D8318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85B85-3B69-4897-8A43-53018B7E4722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9089-398B-402E-8612-F9DDD9AB87C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7643-7CD1-44A1-8CDD-ED63134DFFEF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1A96-6F66-41EA-800B-DD0CEDE89AA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2E52-799C-4CE6-8FC4-6D0B046633E4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F0E9-845F-4897-B432-AAFCB8FBAC9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A699FF-D0EF-48F6-BED1-6E5988FCE1F9}" type="datetimeFigureOut">
              <a:rPr lang="es-CO"/>
              <a:pPr>
                <a:defRPr/>
              </a:pPr>
              <a:t>16/04/2012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6F357-CD0A-4B66-AE21-DF600F4309B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920626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El análisis de contenido</a:t>
            </a:r>
            <a:endParaRPr lang="es-CO" sz="36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57291" y="2924944"/>
            <a:ext cx="6400800" cy="1240310"/>
          </a:xfrm>
        </p:spPr>
        <p:txBody>
          <a:bodyPr/>
          <a:lstStyle/>
          <a:p>
            <a:r>
              <a:rPr lang="es-ES" sz="3600" dirty="0" smtClean="0">
                <a:latin typeface="Candara" pitchFamily="34" charset="0"/>
              </a:rPr>
              <a:t>Christian Camilo Díaz Barrios</a:t>
            </a:r>
          </a:p>
        </p:txBody>
      </p:sp>
      <p:sp>
        <p:nvSpPr>
          <p:cNvPr id="6" name="4 Subtítulo"/>
          <p:cNvSpPr txBox="1">
            <a:spLocks/>
          </p:cNvSpPr>
          <p:nvPr/>
        </p:nvSpPr>
        <p:spPr bwMode="auto">
          <a:xfrm>
            <a:off x="0" y="4509120"/>
            <a:ext cx="9144000" cy="124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algn="r"/>
            <a:r>
              <a:rPr lang="es-CO" sz="2400" b="1" dirty="0" smtClean="0"/>
              <a:t>LOS MAPAS CONCEPTUALES EN LA ENSEÑANZA. MAPAS DE EXPERTO TRIDIMENSIONALES Y CMAPTOOLS </a:t>
            </a:r>
            <a:endParaRPr lang="es-CO" sz="24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nálisis de contenido - ¿Qué es el Análisis de Conteni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10" y="764704"/>
            <a:ext cx="9101790" cy="609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0" y="44624"/>
            <a:ext cx="9144000" cy="64807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 análisis de contenido: esquema</a:t>
            </a:r>
            <a:r>
              <a:rPr kumimoji="0" lang="es-ES" sz="28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general</a:t>
            </a:r>
            <a:endParaRPr kumimoji="0" lang="es-CO" sz="2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Análisis de contenido - ¿Qué es el Análisis de Contenido expandid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0" y="44624"/>
            <a:ext cx="9144000" cy="64807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 análisis de contenido: nodos expandidos</a:t>
            </a:r>
            <a:endParaRPr kumimoji="0" lang="es-CO" sz="2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000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2400" dirty="0" smtClean="0"/>
              <a:t>¿Dónde lo utilizo? </a:t>
            </a:r>
            <a:br>
              <a:rPr lang="es-ES" sz="2400" dirty="0" smtClean="0"/>
            </a:br>
            <a:r>
              <a:rPr lang="es-ES" sz="2400" dirty="0" err="1" smtClean="0"/>
              <a:t>Atlas.ti</a:t>
            </a:r>
            <a:r>
              <a:rPr lang="es-ES" sz="2400" dirty="0" smtClean="0"/>
              <a:t> (Versión 6.0)</a:t>
            </a:r>
            <a:endParaRPr lang="es-CO" sz="24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79" y="1324428"/>
            <a:ext cx="6737947" cy="52478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Descripción de los datos y registros</a:t>
            </a:r>
            <a:br>
              <a:rPr lang="es-ES" sz="3200" dirty="0" smtClean="0"/>
            </a:br>
            <a:r>
              <a:rPr lang="es-ES" sz="2700" dirty="0" smtClean="0"/>
              <a:t>Creación de la Unidad Hermenéutica</a:t>
            </a:r>
            <a:endParaRPr lang="es-CO" sz="27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9278" y="1357299"/>
            <a:ext cx="385475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071805" y="5143514"/>
            <a:ext cx="1857387" cy="120032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Unidad Hermenéutica (UH)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Casos</a:t>
            </a:r>
            <a:endParaRPr lang="es-CO" b="1" dirty="0">
              <a:latin typeface="Candara" pitchFamily="34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673" y="3298995"/>
            <a:ext cx="2266955" cy="13912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8" y="1571612"/>
            <a:ext cx="642941" cy="857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Flecha derecha"/>
          <p:cNvSpPr/>
          <p:nvPr/>
        </p:nvSpPr>
        <p:spPr>
          <a:xfrm rot="20349563">
            <a:off x="5123575" y="4932435"/>
            <a:ext cx="1274343" cy="279280"/>
          </a:xfrm>
          <a:prstGeom prst="rightArrow">
            <a:avLst>
              <a:gd name="adj1" fmla="val 50000"/>
              <a:gd name="adj2" fmla="val 400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twoPt" dir="t"/>
          </a:scene3d>
          <a:sp3d extrusionH="254000" contourW="19050" prstMaterial="flat">
            <a:bevelT w="82550" h="44450" prst="angle"/>
            <a:bevelB w="82550" h="44450" prst="angle"/>
            <a:extrusionClr>
              <a:schemeClr val="tx1">
                <a:lumMod val="65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1407318" y="1086798"/>
            <a:ext cx="2164553" cy="1770698"/>
          </a:xfrm>
          <a:prstGeom prst="roundRect">
            <a:avLst/>
          </a:prstGeom>
          <a:noFill/>
          <a:ln w="15875">
            <a:solidFill>
              <a:schemeClr val="accent3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400" dirty="0" smtClean="0"/>
              <a:t>Entrevista a profundidad</a:t>
            </a:r>
          </a:p>
          <a:p>
            <a:pPr algn="ctr"/>
            <a:r>
              <a:rPr lang="es-ES" sz="1400" dirty="0" smtClean="0"/>
              <a:t>Clases Grabadas</a:t>
            </a:r>
          </a:p>
          <a:p>
            <a:pPr algn="ctr"/>
            <a:r>
              <a:rPr lang="es-ES" sz="1400" dirty="0" smtClean="0"/>
              <a:t>Observaciones de Clase</a:t>
            </a:r>
          </a:p>
          <a:p>
            <a:pPr algn="ctr"/>
            <a:r>
              <a:rPr lang="es-ES" sz="1400" dirty="0" smtClean="0"/>
              <a:t>Entrevistas Cortas al finalizar clases</a:t>
            </a:r>
            <a:endParaRPr lang="es-CO" sz="1400" dirty="0"/>
          </a:p>
        </p:txBody>
      </p:sp>
      <p:sp>
        <p:nvSpPr>
          <p:cNvPr id="13" name="12 Flecha abajo"/>
          <p:cNvSpPr/>
          <p:nvPr/>
        </p:nvSpPr>
        <p:spPr>
          <a:xfrm>
            <a:off x="4071935" y="4643446"/>
            <a:ext cx="285752" cy="28575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Flecha abajo"/>
          <p:cNvSpPr/>
          <p:nvPr/>
        </p:nvSpPr>
        <p:spPr>
          <a:xfrm>
            <a:off x="3357555" y="2786058"/>
            <a:ext cx="142876" cy="4286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metal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CuadroTexto"/>
          <p:cNvSpPr txBox="1"/>
          <p:nvPr/>
        </p:nvSpPr>
        <p:spPr>
          <a:xfrm>
            <a:off x="3828266" y="4357694"/>
            <a:ext cx="1172364" cy="24622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bg1"/>
                </a:solidFill>
              </a:rPr>
              <a:t>Caso Verónica</a:t>
            </a:r>
            <a:endParaRPr lang="es-CO" sz="1000" b="1" dirty="0">
              <a:solidFill>
                <a:schemeClr val="bg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57157" y="3929067"/>
            <a:ext cx="1643075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Pre-análisis</a:t>
            </a:r>
            <a:endParaRPr lang="es-CO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21434" y="4786322"/>
            <a:ext cx="2164553" cy="1770698"/>
          </a:xfrm>
          <a:prstGeom prst="roundRect">
            <a:avLst/>
          </a:prstGeom>
          <a:noFill/>
          <a:ln w="15875">
            <a:solidFill>
              <a:schemeClr val="accent2"/>
            </a:solidFill>
          </a:ln>
          <a:scene3d>
            <a:camera prst="perspectiveAbove"/>
            <a:lightRig rig="threePt" dir="t"/>
          </a:scene3d>
        </p:spPr>
        <p:txBody>
          <a:bodyPr wrap="square" rtlCol="0" anchor="ctr" anchorCtr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S" sz="1400" dirty="0" smtClean="0"/>
              <a:t>Lectura Superficial</a:t>
            </a:r>
          </a:p>
          <a:p>
            <a:pPr algn="ctr">
              <a:buFont typeface="Wingdings" pitchFamily="2" charset="2"/>
              <a:buChar char="Ø"/>
            </a:pPr>
            <a:endParaRPr lang="es-ES" sz="1400" dirty="0"/>
          </a:p>
          <a:p>
            <a:pPr algn="ctr">
              <a:buFont typeface="Wingdings" pitchFamily="2" charset="2"/>
              <a:buChar char="Ø"/>
            </a:pPr>
            <a:r>
              <a:rPr lang="es-ES" sz="1400" dirty="0" smtClean="0"/>
              <a:t> Elección de los documentos.</a:t>
            </a:r>
          </a:p>
          <a:p>
            <a:pPr algn="ctr">
              <a:buFont typeface="Wingdings" pitchFamily="2" charset="2"/>
              <a:buChar char="Ø"/>
            </a:pPr>
            <a:endParaRPr lang="es-ES" sz="1400" dirty="0"/>
          </a:p>
          <a:p>
            <a:pPr algn="ctr">
              <a:buFont typeface="Wingdings" pitchFamily="2" charset="2"/>
              <a:buChar char="Ø"/>
            </a:pPr>
            <a:r>
              <a:rPr lang="es-ES" sz="1400" dirty="0" smtClean="0"/>
              <a:t>Preparación del material</a:t>
            </a:r>
            <a:endParaRPr lang="es-CO" sz="1400" dirty="0"/>
          </a:p>
        </p:txBody>
      </p:sp>
      <p:cxnSp>
        <p:nvCxnSpPr>
          <p:cNvPr id="20" name="19 Conector recto"/>
          <p:cNvCxnSpPr>
            <a:stCxn id="17" idx="2"/>
            <a:endCxn id="18" idx="0"/>
          </p:cNvCxnSpPr>
          <p:nvPr/>
        </p:nvCxnSpPr>
        <p:spPr>
          <a:xfrm rot="16200000" flipH="1">
            <a:off x="1048328" y="4630938"/>
            <a:ext cx="285751" cy="25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Flecha derecha"/>
          <p:cNvSpPr/>
          <p:nvPr/>
        </p:nvSpPr>
        <p:spPr>
          <a:xfrm rot="18824464">
            <a:off x="995845" y="3274488"/>
            <a:ext cx="993331" cy="180769"/>
          </a:xfrm>
          <a:prstGeom prst="rightArrow">
            <a:avLst>
              <a:gd name="adj1" fmla="val 50000"/>
              <a:gd name="adj2" fmla="val 400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twoPt" dir="t"/>
          </a:scene3d>
          <a:sp3d extrusionH="254000" contourW="19050" prstMaterial="flat">
            <a:bevelT w="82550" h="44450" prst="angle"/>
            <a:bevelB w="82550" h="44450" prst="angle"/>
            <a:extrusionClr>
              <a:schemeClr val="tx1">
                <a:lumMod val="65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2547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andara" pitchFamily="34" charset="0"/>
              </a:rPr>
              <a:t>Creación de citas, códigos y memos</a:t>
            </a:r>
            <a:endParaRPr lang="es-CO" sz="3200" dirty="0">
              <a:latin typeface="Candara" pitchFamily="34" charset="0"/>
            </a:endParaRPr>
          </a:p>
        </p:txBody>
      </p:sp>
      <p:pic>
        <p:nvPicPr>
          <p:cNvPr id="39938" name="Objeto 5"/>
          <p:cNvPicPr>
            <a:picLocks noChangeArrowheads="1"/>
          </p:cNvPicPr>
          <p:nvPr/>
        </p:nvPicPr>
        <p:blipFill>
          <a:blip r:embed="rId2" cstate="print"/>
          <a:srcRect t="-275" r="-50" b="-72"/>
          <a:stretch>
            <a:fillRect/>
          </a:stretch>
        </p:blipFill>
        <p:spPr bwMode="auto">
          <a:xfrm>
            <a:off x="285754" y="1046172"/>
            <a:ext cx="3571868" cy="2811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9939" name="Objeto 2"/>
          <p:cNvPicPr>
            <a:picLocks noChangeArrowheads="1"/>
          </p:cNvPicPr>
          <p:nvPr/>
        </p:nvPicPr>
        <p:blipFill>
          <a:blip r:embed="rId3" cstate="print"/>
          <a:srcRect r="-11" b="-568"/>
          <a:stretch>
            <a:fillRect/>
          </a:stretch>
        </p:blipFill>
        <p:spPr bwMode="auto">
          <a:xfrm>
            <a:off x="4884781" y="1754186"/>
            <a:ext cx="4044939" cy="1317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00035" y="3357562"/>
            <a:ext cx="2428892" cy="288924"/>
          </a:xfrm>
          <a:prstGeom prst="rect">
            <a:avLst/>
          </a:prstGeom>
          <a:solidFill>
            <a:srgbClr val="FFFFFF">
              <a:alpha val="0"/>
            </a:srgbClr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cxnSp>
        <p:nvCxnSpPr>
          <p:cNvPr id="8" name="7 Conector recto de flecha"/>
          <p:cNvCxnSpPr>
            <a:stCxn id="39941" idx="2"/>
            <a:endCxn id="39942" idx="0"/>
          </p:cNvCxnSpPr>
          <p:nvPr/>
        </p:nvCxnSpPr>
        <p:spPr>
          <a:xfrm rot="16200000" flipH="1">
            <a:off x="3848884" y="3105945"/>
            <a:ext cx="546106" cy="15287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928927" y="3357562"/>
            <a:ext cx="857256" cy="239712"/>
          </a:xfrm>
          <a:prstGeom prst="rect">
            <a:avLst/>
          </a:prstGeom>
          <a:solidFill>
            <a:srgbClr val="FFFFFF">
              <a:alpha val="0"/>
            </a:srgbClr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929060" y="4143382"/>
            <a:ext cx="1914525" cy="6064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Código y memo asignado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3" y="5402799"/>
            <a:ext cx="2428892" cy="812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8" name="17 Conector recto de flecha"/>
          <p:cNvCxnSpPr>
            <a:stCxn id="39942" idx="2"/>
            <a:endCxn id="39944" idx="1"/>
          </p:cNvCxnSpPr>
          <p:nvPr/>
        </p:nvCxnSpPr>
        <p:spPr>
          <a:xfrm rot="16200000" flipH="1">
            <a:off x="5235446" y="4400683"/>
            <a:ext cx="1059135" cy="17573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786447" y="1142986"/>
            <a:ext cx="1714512" cy="2857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Creación de cita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39945" name="Imagen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8" y="4857762"/>
            <a:ext cx="2428860" cy="183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24 Forma"/>
          <p:cNvCxnSpPr>
            <a:stCxn id="39940" idx="0"/>
            <a:endCxn id="39939" idx="1"/>
          </p:cNvCxnSpPr>
          <p:nvPr/>
        </p:nvCxnSpPr>
        <p:spPr>
          <a:xfrm rot="5400000" flipH="1" flipV="1">
            <a:off x="2827347" y="1300131"/>
            <a:ext cx="944564" cy="3170299"/>
          </a:xfrm>
          <a:prstGeom prst="bentConnector2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39942" idx="2"/>
            <a:endCxn id="39945" idx="3"/>
          </p:cNvCxnSpPr>
          <p:nvPr/>
        </p:nvCxnSpPr>
        <p:spPr>
          <a:xfrm rot="5400000">
            <a:off x="3358331" y="4248933"/>
            <a:ext cx="1027116" cy="20288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4857754" y="1714488"/>
            <a:ext cx="2428892" cy="1428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3" name="42 Conector recto de flecha"/>
          <p:cNvCxnSpPr>
            <a:stCxn id="41" idx="2"/>
            <a:endCxn id="39942" idx="0"/>
          </p:cNvCxnSpPr>
          <p:nvPr/>
        </p:nvCxnSpPr>
        <p:spPr>
          <a:xfrm rot="5400000">
            <a:off x="4979195" y="3050376"/>
            <a:ext cx="1000132" cy="11858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4929191" y="1785926"/>
            <a:ext cx="2276492" cy="1285884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52246" y="2967335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¡GRACIAS!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2907</TotalTime>
  <Words>96</Words>
  <Application>Microsoft Office PowerPoint</Application>
  <PresentationFormat>Presentación en pantalla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Vértice</vt:lpstr>
      <vt:lpstr>El análisis de contenido</vt:lpstr>
      <vt:lpstr>Diapositiva 2</vt:lpstr>
      <vt:lpstr>Diapositiva 3</vt:lpstr>
      <vt:lpstr>¿Dónde lo utilizo?  Atlas.ti (Versión 6.0)</vt:lpstr>
      <vt:lpstr>Descripción de los datos y registros Creación de la Unidad Hermenéutica</vt:lpstr>
      <vt:lpstr>Creación de citas, códigos y memos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BIMACALADA</dc:creator>
  <cp:lastModifiedBy>CAMILO</cp:lastModifiedBy>
  <cp:revision>325</cp:revision>
  <dcterms:created xsi:type="dcterms:W3CDTF">2009-10-09T01:56:36Z</dcterms:created>
  <dcterms:modified xsi:type="dcterms:W3CDTF">2012-04-16T15:04:59Z</dcterms:modified>
</cp:coreProperties>
</file>