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1F61-3586-4680-B3F5-D82A39C866A9}" type="datetimeFigureOut">
              <a:rPr lang="es-ES" smtClean="0"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CA73-6658-4A1D-9B2F-F4FFB45A21D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oxidacion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251520" y="308654"/>
            <a:ext cx="8640960" cy="636070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547664" y="47667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SEMIREACCIÓN DE OXIDACIÓN</a:t>
            </a:r>
            <a:endParaRPr lang="es-E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1340768"/>
            <a:ext cx="842493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oxidación tiene lugar cuando una especie química pierde electrones y </a:t>
            </a:r>
            <a:r>
              <a:rPr lang="es-ES" dirty="0" smtClean="0">
                <a:latin typeface="Comic Sans MS" pitchFamily="66" charset="0"/>
              </a:rPr>
              <a:t>en forma </a:t>
            </a:r>
            <a:r>
              <a:rPr lang="es-ES" dirty="0">
                <a:latin typeface="Comic Sans MS" pitchFamily="66" charset="0"/>
              </a:rPr>
              <a:t>simultánea, aumenta su número de oxidación. Por ejemplo, el </a:t>
            </a:r>
            <a:r>
              <a:rPr lang="es-ES" dirty="0" smtClean="0">
                <a:latin typeface="Comic Sans MS" pitchFamily="66" charset="0"/>
              </a:rPr>
              <a:t>calcio metálico </a:t>
            </a:r>
            <a:r>
              <a:rPr lang="es-ES" dirty="0">
                <a:latin typeface="Comic Sans MS" pitchFamily="66" charset="0"/>
              </a:rPr>
              <a:t>(con número de oxidación cero), se puede convertir en el ion calcio (</a:t>
            </a:r>
            <a:r>
              <a:rPr lang="es-ES" dirty="0" smtClean="0">
                <a:latin typeface="Comic Sans MS" pitchFamily="66" charset="0"/>
              </a:rPr>
              <a:t>con carga </a:t>
            </a:r>
            <a:r>
              <a:rPr lang="es-ES" dirty="0">
                <a:latin typeface="Comic Sans MS" pitchFamily="66" charset="0"/>
              </a:rPr>
              <a:t>de 2+) por la pérdida de dos electrones, según el esquema </a:t>
            </a:r>
            <a:r>
              <a:rPr lang="es-ES" dirty="0" smtClean="0">
                <a:latin typeface="Comic Sans MS" pitchFamily="66" charset="0"/>
              </a:rPr>
              <a:t> simbólico siguiente</a:t>
            </a:r>
            <a:r>
              <a:rPr lang="es-ES" dirty="0">
                <a:latin typeface="Comic Sans MS" pitchFamily="66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ES" dirty="0">
                <a:latin typeface="Comic Sans MS" pitchFamily="66" charset="0"/>
              </a:rPr>
              <a:t>	</a:t>
            </a:r>
            <a:r>
              <a:rPr lang="es-ES" dirty="0" smtClean="0">
                <a:latin typeface="Comic Sans MS" pitchFamily="66" charset="0"/>
              </a:rPr>
              <a:t>		Ca</a:t>
            </a:r>
            <a:r>
              <a:rPr lang="es-ES" baseline="30000" dirty="0" smtClean="0">
                <a:latin typeface="Comic Sans MS" pitchFamily="66" charset="0"/>
              </a:rPr>
              <a:t>0</a:t>
            </a:r>
            <a:r>
              <a:rPr lang="es-ES" dirty="0" smtClean="0">
                <a:latin typeface="Comic Sans MS" pitchFamily="66" charset="0"/>
              </a:rPr>
              <a:t>            Ca</a:t>
            </a:r>
            <a:r>
              <a:rPr lang="es-ES" baseline="30000" dirty="0" smtClean="0">
                <a:latin typeface="Comic Sans MS" pitchFamily="66" charset="0"/>
              </a:rPr>
              <a:t>2</a:t>
            </a:r>
            <a:r>
              <a:rPr lang="es-ES" baseline="30000" dirty="0">
                <a:latin typeface="Comic Sans MS" pitchFamily="66" charset="0"/>
              </a:rPr>
              <a:t>+ </a:t>
            </a:r>
            <a:r>
              <a:rPr lang="es-ES" dirty="0">
                <a:latin typeface="Comic Sans MS" pitchFamily="66" charset="0"/>
              </a:rPr>
              <a:t>+ </a:t>
            </a:r>
            <a:r>
              <a:rPr lang="es-ES" dirty="0" smtClean="0">
                <a:latin typeface="Comic Sans MS" pitchFamily="66" charset="0"/>
              </a:rPr>
              <a:t>2e</a:t>
            </a:r>
            <a:r>
              <a:rPr lang="es-ES" baseline="30000" dirty="0" smtClean="0">
                <a:latin typeface="Comic Sans MS" pitchFamily="66" charset="0"/>
              </a:rPr>
              <a:t>-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ES" dirty="0" smtClean="0">
                <a:latin typeface="Comic Sans MS" pitchFamily="66" charset="0"/>
              </a:rPr>
              <a:t>En resumen una oxidación ocurre:</a:t>
            </a:r>
          </a:p>
          <a:p>
            <a:pPr marL="14400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s-ES" dirty="0">
                <a:latin typeface="Comic Sans MS" pitchFamily="66" charset="0"/>
              </a:rPr>
              <a:t> </a:t>
            </a:r>
            <a:r>
              <a:rPr lang="es-ES" dirty="0" smtClean="0">
                <a:latin typeface="Comic Sans MS" pitchFamily="66" charset="0"/>
              </a:rPr>
              <a:t>Pierde electrones</a:t>
            </a:r>
          </a:p>
          <a:p>
            <a:pPr marL="14400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s-ES" dirty="0">
                <a:latin typeface="Comic Sans MS" pitchFamily="66" charset="0"/>
              </a:rPr>
              <a:t> </a:t>
            </a:r>
            <a:r>
              <a:rPr lang="es-ES" dirty="0" smtClean="0">
                <a:latin typeface="Comic Sans MS" pitchFamily="66" charset="0"/>
              </a:rPr>
              <a:t>Aumenta el número de oxidación</a:t>
            </a:r>
            <a:endParaRPr lang="es-ES" dirty="0">
              <a:latin typeface="Comic Sans MS" pitchFamily="66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779912" y="386104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Vanessa</dc:creator>
  <cp:lastModifiedBy>Vanessa</cp:lastModifiedBy>
  <cp:revision>2</cp:revision>
  <dcterms:created xsi:type="dcterms:W3CDTF">2011-04-08T16:44:00Z</dcterms:created>
  <dcterms:modified xsi:type="dcterms:W3CDTF">2011-04-08T17:00:37Z</dcterms:modified>
</cp:coreProperties>
</file>