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0" r:id="rId5"/>
    <p:sldId id="261" r:id="rId6"/>
    <p:sldId id="262" r:id="rId7"/>
    <p:sldId id="263" r:id="rId8"/>
    <p:sldId id="259" r:id="rId9"/>
    <p:sldId id="264" r:id="rId10"/>
    <p:sldId id="265" r:id="rId11"/>
    <p:sldId id="266" r:id="rId12"/>
    <p:sldId id="267" r:id="rId13"/>
    <p:sldId id="268" r:id="rId14"/>
    <p:sldId id="271" r:id="rId15"/>
    <p:sldId id="269" r:id="rId16"/>
    <p:sldId id="272" r:id="rId17"/>
    <p:sldId id="270"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DC895-6701-42EE-8CCB-DF9DE92F6006}" type="datetimeFigureOut">
              <a:rPr lang="es-ES" smtClean="0"/>
              <a:t>01/11/2015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A1091-95A8-484F-8CB9-7B20B12578D9}"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a:t>
            </a:r>
            <a:r>
              <a:rPr lang="es-ES" baseline="0" dirty="0" smtClean="0"/>
              <a:t> BIM es una metodología de trabajo colaborativa para la creación y gestión de un proyecto de construcción. Las siglas BIM significan en inglés </a:t>
            </a:r>
            <a:r>
              <a:rPr lang="es-ES" baseline="0" dirty="0" err="1" smtClean="0"/>
              <a:t>Building</a:t>
            </a:r>
            <a:r>
              <a:rPr lang="es-ES" baseline="0" dirty="0" smtClean="0"/>
              <a:t> </a:t>
            </a:r>
            <a:r>
              <a:rPr lang="es-ES" baseline="0" dirty="0" err="1" smtClean="0"/>
              <a:t>Information</a:t>
            </a:r>
            <a:r>
              <a:rPr lang="es-ES" baseline="0" dirty="0" smtClean="0"/>
              <a:t> </a:t>
            </a:r>
            <a:r>
              <a:rPr lang="es-ES" baseline="0" dirty="0" err="1" smtClean="0"/>
              <a:t>Modeling</a:t>
            </a:r>
            <a:r>
              <a:rPr lang="es-ES" baseline="0" dirty="0" smtClean="0"/>
              <a:t> que traducido al español quiere decir Modelado de información de construcción. El objetivo principal de la metodología BIM es el de centralizar toda la información del proyecto en un único modelo de información digital creado por todos los agentes que participen en dicho proyecto.</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 programas BIM más relevantes para</a:t>
            </a:r>
            <a:r>
              <a:rPr lang="es-ES" baseline="0" dirty="0" smtClean="0"/>
              <a:t> el modelo de edificios que nos podemos encontrar son: </a:t>
            </a:r>
            <a:r>
              <a:rPr lang="es-ES" baseline="0" dirty="0" err="1" smtClean="0"/>
              <a:t>Revit</a:t>
            </a:r>
            <a:r>
              <a:rPr lang="es-ES" baseline="0" dirty="0" smtClean="0"/>
              <a:t>, que es en el que explicaré posteriormente, Archivad, </a:t>
            </a:r>
            <a:r>
              <a:rPr lang="es-ES" baseline="0" dirty="0" err="1" smtClean="0"/>
              <a:t>Allplan</a:t>
            </a:r>
            <a:r>
              <a:rPr lang="es-ES" baseline="0" dirty="0" smtClean="0"/>
              <a:t> y </a:t>
            </a:r>
            <a:r>
              <a:rPr lang="es-ES" baseline="0" dirty="0" err="1" smtClean="0"/>
              <a:t>Tekla</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Revit</a:t>
            </a:r>
            <a:r>
              <a:rPr lang="es-ES" dirty="0" smtClean="0"/>
              <a:t> es un software</a:t>
            </a:r>
            <a:r>
              <a:rPr lang="es-ES" baseline="0" dirty="0" smtClean="0"/>
              <a:t> de diseño de edificios que ha sido concebido para aprovechar la tecnología BIM e incluye funciones de diseño arquitectónico, de construcción, de ingeniería estructural y MEP. </a:t>
            </a:r>
            <a:r>
              <a:rPr lang="es-ES" baseline="0" dirty="0" err="1" smtClean="0"/>
              <a:t>Revit</a:t>
            </a:r>
            <a:r>
              <a:rPr lang="es-ES" baseline="0" dirty="0" smtClean="0"/>
              <a:t> tiene varias disciplinas, siendo una disciplina cada una de las grandes materias en las que se agrupan los objetos del BIM según su función principal en el modelo. Las disciplinas de </a:t>
            </a:r>
            <a:r>
              <a:rPr lang="es-ES" baseline="0" dirty="0" err="1" smtClean="0"/>
              <a:t>revit</a:t>
            </a:r>
            <a:r>
              <a:rPr lang="es-ES" baseline="0" dirty="0" smtClean="0"/>
              <a:t> son arquitectura, estructura y MEP y se pueden coordinad entre sí.</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disciplina de arquitectura es la parte del modelo BIM desarrollada por el arquitecto y que sirve de base para todo el proyecto. Como podemos observar,</a:t>
            </a:r>
            <a:r>
              <a:rPr lang="es-ES" baseline="0" dirty="0" smtClean="0"/>
              <a:t> en el programa la primera pestaña que aparece es la de arquitectura que esta dividida en distintos grupos. El primero grupo se denomina construir y en el se encuentra los iconos de dibujar muro, colocar una puerta, una ventana, una cubierta, el techo, el suelo, etc.</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a:t>
            </a:r>
            <a:r>
              <a:rPr lang="es-ES" baseline="0" dirty="0" smtClean="0"/>
              <a:t> siguiente grupo dentro de la disciplina de arquitectura es el de circulación, que incluye el diseño de las barandillas, las rampas y las escaleras. A continuación, tenemos el grupo de habitación y área, que sirve para delimitar habitaciones y áreas, para nombrar las habitaciones, para indicar la superficie de las habitaciones, etc. Y el último grupo es el de huevo, que sirve para hacer agujeros para un ascensor por ejemplo o unas escaleras.</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a:t>
            </a:r>
            <a:r>
              <a:rPr lang="es-ES" baseline="0" dirty="0" smtClean="0"/>
              <a:t> siguiente disciplina es la Estructura que es la parte del modelo BIM que comprende el modelo detallado de la estructura del edificio. Dentro del programa esta disciplina aparece en la segunda pestaña. El primer grupo que aparece es el denominado estructura, en el que podemos encontrar los iconos para dibujar vigas, muros estructurales, pilares, suelos estructurales…</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siguiente grupo es el de cimentación, que contiene</a:t>
            </a:r>
            <a:r>
              <a:rPr lang="es-ES" baseline="0" dirty="0" smtClean="0"/>
              <a:t> las zapatas, los muros y las losas de cimentación. A continuación tenemos otro grupo denominado refuerzo, que se refiero a todo el tema de armaduras y recubrimientos de los pilares. Y por último, volvemos a tener el grupo huevo que es exactamente igual que el de la disciplina de arquitectura a diferencia de que incluye la opción de hacer una buhardilla.</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16</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a:t>
            </a:r>
            <a:r>
              <a:rPr lang="es-ES" baseline="0" dirty="0" smtClean="0"/>
              <a:t> última disciplina es la denominada MEP, que es la parte del modelo BIM que comprende el modelo detallado de las instalaciones del edificio. Las siglas MEP significan: La M hace referencia a mecánica, englobando el HVAC, es decir, la ventilación, la calefacción y la refrigeración del edificio; la climatización, la hidráulica y la protección contra incendios. La E significa electricidad, abarcando la baja y alta tensión. Y por último, la P se refiere a la fontanería, que engloba el agua caliente sanitaria, el agua fría y el saneamiento.</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Dentro</a:t>
            </a:r>
            <a:r>
              <a:rPr lang="es-ES" baseline="0" dirty="0" smtClean="0"/>
              <a:t> del software, la disciplina MEP se denomina sistemas y aparece en tercer lugar en las pestañas. El primer grupo con el que nos encontramos es el de climatización, que se engloba dentro de la letra M (Mecánica), que incluye todo lo referido a conductos de aire. El siguiente grupo también perteneciente a la M, es el de Mecánica, donde podemos encontrar equipos mecánicos como son los fan </a:t>
            </a:r>
            <a:r>
              <a:rPr lang="es-ES" baseline="0" dirty="0" err="1" smtClean="0"/>
              <a:t>coil</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siguiente</a:t>
            </a:r>
            <a:r>
              <a:rPr lang="es-ES" baseline="0" dirty="0" smtClean="0"/>
              <a:t> grupo que tenemos es el de fontanería y tuberías, que pertenece a la P de Fontanería. En el podemos encontrar todo lo relacionado con tuberías de agua, así como los aparatos sanitarios, etc.</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 el último grupo es el de electricidad, que se</a:t>
            </a:r>
            <a:r>
              <a:rPr lang="es-ES" baseline="0" dirty="0" smtClean="0"/>
              <a:t> refiere a la E de MEP. En el se encuentran los iconos de dibujar cable, dibujar bandeja de cables y tuberías, colocar equipos eléctricos, dispositivos (como pueden ser las tomas de corriente, los interruptores…) y las luminarias.</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uso de esta metodología</a:t>
            </a:r>
            <a:r>
              <a:rPr lang="es-ES" baseline="0" dirty="0" smtClean="0"/>
              <a:t> BIM supone una evolución de los sistemas de diseño tradicionales que están basados en el plano ya que incorpora información geométrica, de tiempos, de costes, ambiental y de mantenimiento al proyecto. Toda esta información se conocen como las dimensiones BIM que posteriormente pasaré a explicarlas.</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Aquí</a:t>
            </a:r>
            <a:r>
              <a:rPr lang="es-ES" baseline="0" dirty="0" smtClean="0"/>
              <a:t> les muestro el resultado de una vivienda unifamiliar modelada con </a:t>
            </a:r>
            <a:r>
              <a:rPr lang="es-ES" baseline="0" dirty="0" err="1" smtClean="0"/>
              <a:t>revit</a:t>
            </a:r>
            <a:r>
              <a:rPr lang="es-ES" baseline="0" dirty="0" smtClean="0"/>
              <a:t> en una vista 3D, para indicarles el nivel de detalle que se puede conseguir con dicho software.</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Aquí tenemos una sección del mismo edificio, para ver mejor detalles como el mobiliario, las luminarias,</a:t>
            </a:r>
            <a:r>
              <a:rPr lang="es-ES" baseline="0" dirty="0" smtClean="0"/>
              <a:t> las escaleras, la cimentación…</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22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dimensión</a:t>
            </a:r>
            <a:r>
              <a:rPr lang="es-ES" baseline="0" dirty="0" smtClean="0"/>
              <a:t> 4D se corresponde con la dimensión del tiempo, lo que significa que en el modelo se le puede asignar a cada elemento una secuencia de construcción que permite controlar la dinámica del proyecto y realizar simulaciones, diseñar el plan de ejecución y anticiparnos a las dificultades. Todo esto hace que aumente notablemente la productividad y facilitaremos el cumplimiento de los plazos de entrega previstos.</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dimensión 5D se corresponde</a:t>
            </a:r>
            <a:r>
              <a:rPr lang="es-ES" baseline="0" dirty="0" smtClean="0"/>
              <a:t> con la dimensión del coste, con la que podemos abarcar el control de los costes y hacer una estimación de los gastos del proyecto, consiguiendo así un mayor control de la información financiera del proyecto. Por lo que podemos mejorar la rentabilidad y facilitar el cumplimiento de los presupuestos.</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dimensión 6D se corresponde</a:t>
            </a:r>
            <a:r>
              <a:rPr lang="es-ES" baseline="0" dirty="0" smtClean="0"/>
              <a:t> con la dimensión de la sostenibilidad del edificio, es decir, el ahorro energético. Con esta dimensión tenemos la oportunidad de conocer como será el comportamiento del proyecto antes de tomar decisiones importantes y mucho antes de que comience la construcción, teniendo en cuenta su situación, la orientación, la conductividad térmica, etc. Al realizar estos análisis energéticos con software específicos para cada uno de ellos, el proyecto puede reducirse significativamente el consumo de energía.</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a:t>
            </a:r>
            <a:r>
              <a:rPr lang="es-ES" baseline="0" dirty="0" smtClean="0"/>
              <a:t> dimensión 7D se corresponde con la dimensión del mantenimiento de los edificios. Nos permite conocer el estado de las instalaciones durante la vida útil de los edificios, dotar de especificaciones para su mantenimiento, de manuales de uso, fechas de garantía, etc. Esta dimensión se le conoce con el nombre de </a:t>
            </a:r>
            <a:r>
              <a:rPr lang="es-ES" baseline="0" dirty="0" err="1" smtClean="0"/>
              <a:t>Facility</a:t>
            </a:r>
            <a:r>
              <a:rPr lang="es-ES" baseline="0" dirty="0" smtClean="0"/>
              <a:t> Management, que hace referencia a una nueva profesión vinculada con el mantenimiento de los edificios.</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a:t>
            </a:r>
            <a:r>
              <a:rPr lang="es-ES" baseline="0" dirty="0" smtClean="0"/>
              <a:t> uso del BIM va más allá de las fases de diseño, abarcando la ejecución del proyecto y extendiéndose a lo largo del ciclo de vida del edificio, permitiendo así la gestión del mismo y reduciendo los costes de operación.</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Las</a:t>
            </a:r>
            <a:r>
              <a:rPr lang="es-ES" baseline="0" dirty="0" smtClean="0"/>
              <a:t> ventajas que tiene la metodología BIM son las siguientes: la primera de ellas es la facilidad de entendimiento del proyecto para quien no lo haya diseñado, ya que tenemos una visualización en 3d de cómo se verá el proyecto terminado. La siguiente ventaja es la integración topográfica, que debido a la mejora en la visualización 3D, se da una integración real del entorno. La tercera ventaja es el ahorro de tiempo que debido al mayor desarrollo en 3D, y a una recolección de información se da una mayor rapidez a la hora de tomar decisiones en cuando al diseño del proyecto. Además se facilita el ahorro de tiempo debido a cambios que suelen producirse, de forma que todo es automático. Y la última ventaja es el ahorro económico, ya que podemos anticiparnos y prever muchos problemas que disminuirán el coste.</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Aunque</a:t>
            </a:r>
            <a:r>
              <a:rPr lang="es-ES" baseline="0" dirty="0" smtClean="0"/>
              <a:t> tengamos la sensación de que todos son ventajas, la tecnología BIM también presenta las siguientes limitaciones: la primera de ella es el cambio de mentalidad, lo que significa una nueva forma de trabajar, dejar atrás las viejas costumbres y aprender las nuevas herramientas. Este cambio de filosofía puede entorpecer su implementación. La siguiente limitación es que es necesaria una formación y todo este proceso de aprendizaje conlleva una destinación de tiempo importante y un gasto económico para poder obtener el aprendizaje de las nuevas herramientas. La tercera limitación es la falta de perfeccionamiento ya que existen muchas incompatibilidades entre programas que obligan a volver a pasar por diferentes versiones del modelo. Y la última limitación es el diseño de elementos originales no comercializados, que es difícil modelar elementos originales no estandarizados.</a:t>
            </a:r>
            <a:endParaRPr lang="es-ES" dirty="0"/>
          </a:p>
        </p:txBody>
      </p:sp>
      <p:sp>
        <p:nvSpPr>
          <p:cNvPr id="4" name="3 Marcador de número de diapositiva"/>
          <p:cNvSpPr>
            <a:spLocks noGrp="1"/>
          </p:cNvSpPr>
          <p:nvPr>
            <p:ph type="sldNum" sz="quarter" idx="10"/>
          </p:nvPr>
        </p:nvSpPr>
        <p:spPr/>
        <p:txBody>
          <a:bodyPr/>
          <a:lstStyle/>
          <a:p>
            <a:fld id="{FBBA1091-95A8-484F-8CB9-7B20B12578D9}" type="slidenum">
              <a:rPr lang="es-ES" smtClean="0"/>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067BB4-AADA-4081-BE1A-E1AC96004447}" type="datetimeFigureOut">
              <a:rPr lang="es-ES" smtClean="0"/>
              <a:pPr/>
              <a:t>01/11/2015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FB2C1B-558B-41E2-AC4E-E415B285A29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67BB4-AADA-4081-BE1A-E1AC96004447}" type="datetimeFigureOut">
              <a:rPr lang="es-ES" smtClean="0"/>
              <a:pPr/>
              <a:t>01/11/2015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B2C1B-558B-41E2-AC4E-E415B285A29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2"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2" name="1 Título"/>
          <p:cNvSpPr>
            <a:spLocks noGrp="1"/>
          </p:cNvSpPr>
          <p:nvPr>
            <p:ph type="ctrTitle"/>
          </p:nvPr>
        </p:nvSpPr>
        <p:spPr>
          <a:xfrm>
            <a:off x="714348" y="2285992"/>
            <a:ext cx="7772400" cy="2513021"/>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8800" b="1" cap="all" dirty="0" smtClean="0">
                <a:ln w="0">
                  <a:solidFill>
                    <a:schemeClr val="tx1"/>
                  </a:solidFill>
                </a:ln>
                <a:solidFill>
                  <a:srgbClr val="00B050"/>
                </a:solidFill>
                <a:effectLst>
                  <a:outerShdw blurRad="50800" dist="50800" dir="5400000" algn="ctr" rotWithShape="0">
                    <a:schemeClr val="tx1"/>
                  </a:outerShdw>
                  <a:reflection blurRad="12700" stA="50000" endPos="50000" dist="5000" dir="5400000" sy="-100000" rotWithShape="0"/>
                </a:effectLst>
              </a:rPr>
              <a:t>Metodología BIM</a:t>
            </a:r>
            <a:endParaRPr lang="es-ES" sz="8800" b="1" cap="all" dirty="0">
              <a:ln w="0">
                <a:solidFill>
                  <a:schemeClr val="tx1"/>
                </a:solidFill>
              </a:ln>
              <a:solidFill>
                <a:srgbClr val="00B050"/>
              </a:solidFill>
              <a:effectLst>
                <a:outerShdw blurRad="50800" dist="50800" dir="5400000" algn="ctr" rotWithShape="0">
                  <a:schemeClr val="tx1"/>
                </a:outerShdw>
                <a:reflection blurRad="12700" stA="50000" endPos="50000" dist="5000" dir="5400000" sy="-100000" rotWithShape="0"/>
              </a:effectLst>
            </a:endParaRPr>
          </a:p>
        </p:txBody>
      </p:sp>
      <p:sp>
        <p:nvSpPr>
          <p:cNvPr id="3" name="2 Subtítulo"/>
          <p:cNvSpPr>
            <a:spLocks noGrp="1"/>
          </p:cNvSpPr>
          <p:nvPr>
            <p:ph type="subTitle" idx="1"/>
          </p:nvPr>
        </p:nvSpPr>
        <p:spPr>
          <a:xfrm>
            <a:off x="0" y="5929330"/>
            <a:ext cx="9144000" cy="757246"/>
          </a:xfrm>
        </p:spPr>
        <p:txBody>
          <a:bodyPr/>
          <a:lstStyle/>
          <a:p>
            <a:r>
              <a:rPr lang="es-ES" dirty="0" smtClean="0">
                <a:solidFill>
                  <a:schemeClr val="tx1"/>
                </a:solidFill>
              </a:rPr>
              <a:t>Sara González Silva</a:t>
            </a:r>
            <a:endParaRPr lang="es-ES" dirty="0">
              <a:solidFill>
                <a:schemeClr val="tx1"/>
              </a:solidFill>
            </a:endParaRPr>
          </a:p>
        </p:txBody>
      </p:sp>
      <p:pic>
        <p:nvPicPr>
          <p:cNvPr id="5" name="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158" y="285728"/>
            <a:ext cx="1071570" cy="1494463"/>
          </a:xfrm>
          <a:prstGeom prst="rect">
            <a:avLst/>
          </a:prstGeom>
        </p:spPr>
      </p:pic>
      <p:grpSp>
        <p:nvGrpSpPr>
          <p:cNvPr id="6" name="Group 2"/>
          <p:cNvGrpSpPr>
            <a:grpSpLocks/>
          </p:cNvGrpSpPr>
          <p:nvPr/>
        </p:nvGrpSpPr>
        <p:grpSpPr bwMode="auto">
          <a:xfrm>
            <a:off x="7715272" y="285728"/>
            <a:ext cx="1106465" cy="1590665"/>
            <a:chOff x="4943" y="2459"/>
            <a:chExt cx="1619" cy="2303"/>
          </a:xfrm>
        </p:grpSpPr>
        <p:pic>
          <p:nvPicPr>
            <p:cNvPr id="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43" y="2459"/>
              <a:ext cx="1619" cy="2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43" y="2459"/>
              <a:ext cx="1619" cy="2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8 CuadroTexto"/>
          <p:cNvSpPr txBox="1"/>
          <p:nvPr/>
        </p:nvSpPr>
        <p:spPr>
          <a:xfrm>
            <a:off x="1714480" y="642918"/>
            <a:ext cx="5915594" cy="369332"/>
          </a:xfrm>
          <a:prstGeom prst="rect">
            <a:avLst/>
          </a:prstGeom>
          <a:noFill/>
        </p:spPr>
        <p:txBody>
          <a:bodyPr wrap="none" rtlCol="0">
            <a:spAutoFit/>
          </a:bodyPr>
          <a:lstStyle/>
          <a:p>
            <a:r>
              <a:rPr lang="es-ES" b="1" dirty="0" smtClean="0"/>
              <a:t>Tecnología de la comunicación y la documentación científica</a:t>
            </a:r>
            <a:endParaRPr lang="es-E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Limitaciones del BIM</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357158" y="1428736"/>
            <a:ext cx="8501122" cy="5262979"/>
          </a:xfrm>
          <a:prstGeom prst="rect">
            <a:avLst/>
          </a:prstGeom>
          <a:noFill/>
        </p:spPr>
        <p:txBody>
          <a:bodyPr wrap="square" rtlCol="0">
            <a:spAutoFit/>
          </a:bodyPr>
          <a:lstStyle/>
          <a:p>
            <a:pPr marL="514350" indent="-514350">
              <a:buAutoNum type="arabicPeriod"/>
            </a:pPr>
            <a:r>
              <a:rPr lang="es-ES" sz="2800" dirty="0" smtClean="0">
                <a:sym typeface="Wingdings" pitchFamily="2" charset="2"/>
              </a:rPr>
              <a:t>Cambio de mentalidad  nueva forma de trabajar y aprender nuevas herramientas</a:t>
            </a:r>
          </a:p>
          <a:p>
            <a:pPr marL="514350" indent="-514350"/>
            <a:endParaRPr lang="es-ES" sz="2800" dirty="0" smtClean="0">
              <a:sym typeface="Wingdings" pitchFamily="2" charset="2"/>
            </a:endParaRPr>
          </a:p>
          <a:p>
            <a:pPr marL="514350" indent="-514350">
              <a:buFont typeface="+mj-lt"/>
              <a:buAutoNum type="arabicPeriod" startAt="2"/>
            </a:pPr>
            <a:r>
              <a:rPr lang="es-ES" sz="2800" dirty="0" smtClean="0">
                <a:sym typeface="Wingdings" pitchFamily="2" charset="2"/>
              </a:rPr>
              <a:t>Formación necesaria  tiempo y gasto económico para obtener el aprendizaje de las herramientas</a:t>
            </a:r>
          </a:p>
          <a:p>
            <a:pPr marL="514350" indent="-514350"/>
            <a:endParaRPr lang="es-ES" sz="2800" dirty="0" smtClean="0">
              <a:sym typeface="Wingdings" pitchFamily="2" charset="2"/>
            </a:endParaRPr>
          </a:p>
          <a:p>
            <a:pPr marL="514350" indent="-514350">
              <a:buFont typeface="+mj-lt"/>
              <a:buAutoNum type="arabicPeriod" startAt="3"/>
            </a:pPr>
            <a:r>
              <a:rPr lang="es-ES" sz="2800" dirty="0" smtClean="0"/>
              <a:t>Falta de perfeccionamiento </a:t>
            </a:r>
            <a:r>
              <a:rPr lang="es-ES" sz="2800" dirty="0" smtClean="0">
                <a:sym typeface="Wingdings" pitchFamily="2" charset="2"/>
              </a:rPr>
              <a:t> incompatibilidades entre programas</a:t>
            </a:r>
          </a:p>
          <a:p>
            <a:pPr marL="514350" indent="-514350"/>
            <a:endParaRPr lang="es-ES" sz="2800" dirty="0" smtClean="0">
              <a:sym typeface="Wingdings" pitchFamily="2" charset="2"/>
            </a:endParaRPr>
          </a:p>
          <a:p>
            <a:pPr marL="514350" indent="-514350">
              <a:buFont typeface="+mj-lt"/>
              <a:buAutoNum type="arabicPeriod" startAt="4"/>
            </a:pPr>
            <a:r>
              <a:rPr lang="es-ES" sz="2800" dirty="0" smtClean="0">
                <a:sym typeface="Wingdings" pitchFamily="2" charset="2"/>
              </a:rPr>
              <a:t>Diseñar elementos originales no comercializados  dificultad de modelar elementos originales no estandarizados</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Programas BIM</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357158" y="1428736"/>
            <a:ext cx="8501122" cy="954107"/>
          </a:xfrm>
          <a:prstGeom prst="rect">
            <a:avLst/>
          </a:prstGeom>
          <a:noFill/>
        </p:spPr>
        <p:txBody>
          <a:bodyPr wrap="square" rtlCol="0">
            <a:spAutoFit/>
          </a:bodyPr>
          <a:lstStyle/>
          <a:p>
            <a:pPr marL="514350" indent="-514350"/>
            <a:r>
              <a:rPr lang="es-ES" sz="2800" dirty="0" smtClean="0"/>
              <a:t>Los programas BIM más relevantes para el modelado de los edificios son:</a:t>
            </a:r>
            <a:endParaRPr lang="es-ES" sz="2800" dirty="0"/>
          </a:p>
        </p:txBody>
      </p:sp>
      <p:pic>
        <p:nvPicPr>
          <p:cNvPr id="10" name="9 Imagen" descr="Diseno-Dibujo-Arquitectura-Clases-Autocad-Archicad-Artlantis_7.png"/>
          <p:cNvPicPr>
            <a:picLocks noChangeAspect="1"/>
          </p:cNvPicPr>
          <p:nvPr/>
        </p:nvPicPr>
        <p:blipFill>
          <a:blip r:embed="rId4" cstate="print"/>
          <a:stretch>
            <a:fillRect/>
          </a:stretch>
        </p:blipFill>
        <p:spPr>
          <a:xfrm>
            <a:off x="4643438" y="2714620"/>
            <a:ext cx="3103165" cy="1861899"/>
          </a:xfrm>
          <a:prstGeom prst="rect">
            <a:avLst/>
          </a:prstGeom>
        </p:spPr>
      </p:pic>
      <p:pic>
        <p:nvPicPr>
          <p:cNvPr id="11" name="10 Imagen" descr="Allplan_Campus_Logo_RGB_300dpi.jpg"/>
          <p:cNvPicPr>
            <a:picLocks noChangeAspect="1"/>
          </p:cNvPicPr>
          <p:nvPr/>
        </p:nvPicPr>
        <p:blipFill>
          <a:blip r:embed="rId5" cstate="print"/>
          <a:stretch>
            <a:fillRect/>
          </a:stretch>
        </p:blipFill>
        <p:spPr>
          <a:xfrm>
            <a:off x="214282" y="5072074"/>
            <a:ext cx="3665530" cy="1504572"/>
          </a:xfrm>
          <a:prstGeom prst="rect">
            <a:avLst/>
          </a:prstGeom>
        </p:spPr>
      </p:pic>
      <p:pic>
        <p:nvPicPr>
          <p:cNvPr id="14" name="13 Imagen" descr="tekla-corporate-symbol3.png"/>
          <p:cNvPicPr>
            <a:picLocks noChangeAspect="1"/>
          </p:cNvPicPr>
          <p:nvPr/>
        </p:nvPicPr>
        <p:blipFill>
          <a:blip r:embed="rId6" cstate="print"/>
          <a:stretch>
            <a:fillRect/>
          </a:stretch>
        </p:blipFill>
        <p:spPr>
          <a:xfrm>
            <a:off x="4214810" y="5000636"/>
            <a:ext cx="4357718" cy="1525699"/>
          </a:xfrm>
          <a:prstGeom prst="rect">
            <a:avLst/>
          </a:prstGeom>
        </p:spPr>
      </p:pic>
      <p:pic>
        <p:nvPicPr>
          <p:cNvPr id="15" name="14 Imagen" descr="preview-revit_14.png"/>
          <p:cNvPicPr>
            <a:picLocks noChangeAspect="1"/>
          </p:cNvPicPr>
          <p:nvPr/>
        </p:nvPicPr>
        <p:blipFill>
          <a:blip r:embed="rId7" cstate="print"/>
          <a:stretch>
            <a:fillRect/>
          </a:stretch>
        </p:blipFill>
        <p:spPr>
          <a:xfrm>
            <a:off x="1214414" y="2428868"/>
            <a:ext cx="2428868" cy="2428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REVIT</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14 CuadroTexto"/>
          <p:cNvSpPr txBox="1"/>
          <p:nvPr/>
        </p:nvSpPr>
        <p:spPr>
          <a:xfrm>
            <a:off x="500034" y="1643050"/>
            <a:ext cx="8286808" cy="1200329"/>
          </a:xfrm>
          <a:prstGeom prst="rect">
            <a:avLst/>
          </a:prstGeom>
          <a:noFill/>
        </p:spPr>
        <p:txBody>
          <a:bodyPr wrap="square" rtlCol="0">
            <a:spAutoFit/>
          </a:bodyPr>
          <a:lstStyle/>
          <a:p>
            <a:r>
              <a:rPr lang="es-ES" sz="2400" dirty="0" smtClean="0"/>
              <a:t>Software de diseño de edificios que ha sido concebido para aprovechar la tecnología BIM e incluye funciones de diseño arquitectónico, de construcción, de ingeniería estructural y MEP.</a:t>
            </a:r>
            <a:endParaRPr lang="es-ES" sz="2400" dirty="0"/>
          </a:p>
        </p:txBody>
      </p:sp>
      <p:sp>
        <p:nvSpPr>
          <p:cNvPr id="16" name="15 CuadroTexto"/>
          <p:cNvSpPr txBox="1"/>
          <p:nvPr/>
        </p:nvSpPr>
        <p:spPr>
          <a:xfrm>
            <a:off x="500034" y="3214686"/>
            <a:ext cx="8001056" cy="1384995"/>
          </a:xfrm>
          <a:prstGeom prst="rect">
            <a:avLst/>
          </a:prstGeom>
          <a:noFill/>
        </p:spPr>
        <p:txBody>
          <a:bodyPr wrap="square" rtlCol="0">
            <a:spAutoFit/>
          </a:bodyPr>
          <a:lstStyle/>
          <a:p>
            <a:r>
              <a:rPr lang="es-ES" sz="3600" dirty="0" smtClean="0">
                <a:ln>
                  <a:solidFill>
                    <a:schemeClr val="tx1"/>
                  </a:solidFill>
                </a:ln>
                <a:solidFill>
                  <a:srgbClr val="92D050"/>
                </a:solidFill>
              </a:rPr>
              <a:t>DISCIPLINAS</a:t>
            </a:r>
            <a:r>
              <a:rPr lang="es-ES" sz="2800" dirty="0" smtClean="0"/>
              <a:t> </a:t>
            </a:r>
            <a:r>
              <a:rPr lang="es-ES" sz="2800" dirty="0" smtClean="0">
                <a:sym typeface="Wingdings" pitchFamily="2" charset="2"/>
              </a:rPr>
              <a:t> </a:t>
            </a:r>
            <a:r>
              <a:rPr lang="es-ES" sz="2400" dirty="0" smtClean="0">
                <a:sym typeface="Wingdings" pitchFamily="2" charset="2"/>
              </a:rPr>
              <a:t>cada una de las grandes materias en las 			 que se agrupan los objetos del BIM 				 según su función principal</a:t>
            </a:r>
            <a:endParaRPr lang="es-ES" sz="2400" dirty="0"/>
          </a:p>
        </p:txBody>
      </p:sp>
      <p:cxnSp>
        <p:nvCxnSpPr>
          <p:cNvPr id="18" name="17 Conector recto de flecha"/>
          <p:cNvCxnSpPr/>
          <p:nvPr/>
        </p:nvCxnSpPr>
        <p:spPr>
          <a:xfrm rot="5400000">
            <a:off x="821505" y="4393413"/>
            <a:ext cx="121444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22 CuadroTexto"/>
          <p:cNvSpPr txBox="1"/>
          <p:nvPr/>
        </p:nvSpPr>
        <p:spPr>
          <a:xfrm>
            <a:off x="357158" y="5072074"/>
            <a:ext cx="2500330" cy="523220"/>
          </a:xfrm>
          <a:prstGeom prst="rect">
            <a:avLst/>
          </a:prstGeom>
          <a:noFill/>
        </p:spPr>
        <p:txBody>
          <a:bodyPr wrap="square" rtlCol="0">
            <a:spAutoFit/>
          </a:bodyPr>
          <a:lstStyle/>
          <a:p>
            <a:r>
              <a:rPr lang="es-ES" sz="2800" dirty="0" smtClean="0"/>
              <a:t>ARQUITECTURA</a:t>
            </a:r>
            <a:endParaRPr lang="es-ES" sz="2800" dirty="0"/>
          </a:p>
        </p:txBody>
      </p:sp>
      <p:sp>
        <p:nvSpPr>
          <p:cNvPr id="24" name="23 CuadroTexto"/>
          <p:cNvSpPr txBox="1"/>
          <p:nvPr/>
        </p:nvSpPr>
        <p:spPr>
          <a:xfrm>
            <a:off x="500034" y="5643578"/>
            <a:ext cx="2357454" cy="523220"/>
          </a:xfrm>
          <a:prstGeom prst="rect">
            <a:avLst/>
          </a:prstGeom>
          <a:noFill/>
        </p:spPr>
        <p:txBody>
          <a:bodyPr wrap="square" rtlCol="0">
            <a:spAutoFit/>
          </a:bodyPr>
          <a:lstStyle/>
          <a:p>
            <a:r>
              <a:rPr lang="es-ES" sz="2800" dirty="0" smtClean="0"/>
              <a:t>ESTRUCTURA</a:t>
            </a:r>
            <a:endParaRPr lang="es-ES" sz="2800" dirty="0"/>
          </a:p>
        </p:txBody>
      </p:sp>
      <p:sp>
        <p:nvSpPr>
          <p:cNvPr id="25" name="24 CuadroTexto"/>
          <p:cNvSpPr txBox="1"/>
          <p:nvPr/>
        </p:nvSpPr>
        <p:spPr>
          <a:xfrm>
            <a:off x="1000100" y="6143644"/>
            <a:ext cx="1143008" cy="523220"/>
          </a:xfrm>
          <a:prstGeom prst="rect">
            <a:avLst/>
          </a:prstGeom>
          <a:noFill/>
        </p:spPr>
        <p:txBody>
          <a:bodyPr wrap="square" rtlCol="0">
            <a:spAutoFit/>
          </a:bodyPr>
          <a:lstStyle/>
          <a:p>
            <a:r>
              <a:rPr lang="es-ES" sz="2800" dirty="0" smtClean="0"/>
              <a:t>MEP</a:t>
            </a:r>
            <a:endParaRPr lang="es-ES" sz="2800" dirty="0"/>
          </a:p>
        </p:txBody>
      </p:sp>
      <p:sp>
        <p:nvSpPr>
          <p:cNvPr id="29" name="28 Cerrar llave"/>
          <p:cNvSpPr/>
          <p:nvPr/>
        </p:nvSpPr>
        <p:spPr>
          <a:xfrm>
            <a:off x="3214678" y="5000636"/>
            <a:ext cx="428628" cy="185736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sp>
        <p:nvSpPr>
          <p:cNvPr id="30" name="29 CuadroTexto"/>
          <p:cNvSpPr txBox="1"/>
          <p:nvPr/>
        </p:nvSpPr>
        <p:spPr>
          <a:xfrm>
            <a:off x="3929058" y="5643578"/>
            <a:ext cx="2928958" cy="461665"/>
          </a:xfrm>
          <a:prstGeom prst="rect">
            <a:avLst/>
          </a:prstGeom>
          <a:noFill/>
        </p:spPr>
        <p:txBody>
          <a:bodyPr wrap="square" rtlCol="0">
            <a:spAutoFit/>
          </a:bodyPr>
          <a:lstStyle/>
          <a:p>
            <a:r>
              <a:rPr lang="es-ES" sz="2400" dirty="0" smtClean="0"/>
              <a:t>Se coordinan entre sí</a:t>
            </a:r>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05"/>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 calcmode="lin" valueType="num">
                                      <p:cBhvr>
                                        <p:cTn id="9" dur="500" fill="hold"/>
                                        <p:tgtEl>
                                          <p:spTgt spid="16"/>
                                        </p:tgtEl>
                                        <p:attrNameLst>
                                          <p:attrName>ppt_x</p:attrName>
                                        </p:attrNameLst>
                                      </p:cBhvr>
                                      <p:tavLst>
                                        <p:tav tm="0">
                                          <p:val>
                                            <p:strVal val="#ppt_x-.2"/>
                                          </p:val>
                                        </p:tav>
                                        <p:tav tm="100000">
                                          <p:val>
                                            <p:strVal val="#ppt_x"/>
                                          </p:val>
                                        </p:tav>
                                      </p:tavLst>
                                    </p:anim>
                                    <p:anim calcmode="lin" valueType="num">
                                      <p:cBhvr>
                                        <p:cTn id="10" dur="500" fill="hold"/>
                                        <p:tgtEl>
                                          <p:spTgt spid="16"/>
                                        </p:tgtEl>
                                        <p:attrNameLst>
                                          <p:attrName>ppt_y</p:attrName>
                                        </p:attrNameLst>
                                      </p:cBhvr>
                                      <p:tavLst>
                                        <p:tav tm="0">
                                          <p:val>
                                            <p:strVal val="#ppt_y"/>
                                          </p:val>
                                        </p:tav>
                                        <p:tav tm="100000">
                                          <p:val>
                                            <p:strVal val="#ppt_y"/>
                                          </p:val>
                                        </p:tav>
                                      </p:tavLst>
                                    </p:anim>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strVal val="#ppt_w*0.05"/>
                                          </p:val>
                                        </p:tav>
                                        <p:tav tm="100000">
                                          <p:val>
                                            <p:strVal val="#ppt_w"/>
                                          </p:val>
                                        </p:tav>
                                      </p:tavLst>
                                    </p:anim>
                                    <p:anim calcmode="lin" valueType="num">
                                      <p:cBhvr>
                                        <p:cTn id="39" dur="500" fill="hold"/>
                                        <p:tgtEl>
                                          <p:spTgt spid="29"/>
                                        </p:tgtEl>
                                        <p:attrNameLst>
                                          <p:attrName>ppt_h</p:attrName>
                                        </p:attrNameLst>
                                      </p:cBhvr>
                                      <p:tavLst>
                                        <p:tav tm="0">
                                          <p:val>
                                            <p:strVal val="#ppt_h"/>
                                          </p:val>
                                        </p:tav>
                                        <p:tav tm="100000">
                                          <p:val>
                                            <p:strVal val="#ppt_h"/>
                                          </p:val>
                                        </p:tav>
                                      </p:tavLst>
                                    </p:anim>
                                    <p:anim calcmode="lin" valueType="num">
                                      <p:cBhvr>
                                        <p:cTn id="40" dur="500" fill="hold"/>
                                        <p:tgtEl>
                                          <p:spTgt spid="29"/>
                                        </p:tgtEl>
                                        <p:attrNameLst>
                                          <p:attrName>ppt_x</p:attrName>
                                        </p:attrNameLst>
                                      </p:cBhvr>
                                      <p:tavLst>
                                        <p:tav tm="0">
                                          <p:val>
                                            <p:strVal val="#ppt_x-.2"/>
                                          </p:val>
                                        </p:tav>
                                        <p:tav tm="100000">
                                          <p:val>
                                            <p:strVal val="#ppt_x"/>
                                          </p:val>
                                        </p:tav>
                                      </p:tavLst>
                                    </p:anim>
                                    <p:anim calcmode="lin" valueType="num">
                                      <p:cBhvr>
                                        <p:cTn id="41" dur="500" fill="hold"/>
                                        <p:tgtEl>
                                          <p:spTgt spid="29"/>
                                        </p:tgtEl>
                                        <p:attrNameLst>
                                          <p:attrName>ppt_y</p:attrName>
                                        </p:attrNameLst>
                                      </p:cBhvr>
                                      <p:tavLst>
                                        <p:tav tm="0">
                                          <p:val>
                                            <p:strVal val="#ppt_y"/>
                                          </p:val>
                                        </p:tav>
                                        <p:tav tm="100000">
                                          <p:val>
                                            <p:strVal val="#ppt_y"/>
                                          </p:val>
                                        </p:tav>
                                      </p:tavLst>
                                    </p:anim>
                                    <p:animEffect transition="in" filter="fade">
                                      <p:cBhvr>
                                        <p:cTn id="42" dur="500"/>
                                        <p:tgtEl>
                                          <p:spTgt spid="29"/>
                                        </p:tgtEl>
                                      </p:cBhvr>
                                    </p:animEffect>
                                  </p:childTnLst>
                                </p:cTn>
                              </p:par>
                              <p:par>
                                <p:cTn id="43" presetID="54" presetClass="entr" presetSubtype="0" accel="10000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strVal val="#ppt_w*0.05"/>
                                          </p:val>
                                        </p:tav>
                                        <p:tav tm="100000">
                                          <p:val>
                                            <p:strVal val="#ppt_w"/>
                                          </p:val>
                                        </p:tav>
                                      </p:tavLst>
                                    </p:anim>
                                    <p:anim calcmode="lin" valueType="num">
                                      <p:cBhvr>
                                        <p:cTn id="46" dur="500" fill="hold"/>
                                        <p:tgtEl>
                                          <p:spTgt spid="30"/>
                                        </p:tgtEl>
                                        <p:attrNameLst>
                                          <p:attrName>ppt_h</p:attrName>
                                        </p:attrNameLst>
                                      </p:cBhvr>
                                      <p:tavLst>
                                        <p:tav tm="0">
                                          <p:val>
                                            <p:strVal val="#ppt_h"/>
                                          </p:val>
                                        </p:tav>
                                        <p:tav tm="100000">
                                          <p:val>
                                            <p:strVal val="#ppt_h"/>
                                          </p:val>
                                        </p:tav>
                                      </p:tavLst>
                                    </p:anim>
                                    <p:anim calcmode="lin" valueType="num">
                                      <p:cBhvr>
                                        <p:cTn id="47" dur="500" fill="hold"/>
                                        <p:tgtEl>
                                          <p:spTgt spid="30"/>
                                        </p:tgtEl>
                                        <p:attrNameLst>
                                          <p:attrName>ppt_x</p:attrName>
                                        </p:attrNameLst>
                                      </p:cBhvr>
                                      <p:tavLst>
                                        <p:tav tm="0">
                                          <p:val>
                                            <p:strVal val="#ppt_x-.2"/>
                                          </p:val>
                                        </p:tav>
                                        <p:tav tm="100000">
                                          <p:val>
                                            <p:strVal val="#ppt_x"/>
                                          </p:val>
                                        </p:tav>
                                      </p:tavLst>
                                    </p:anim>
                                    <p:anim calcmode="lin" valueType="num">
                                      <p:cBhvr>
                                        <p:cTn id="48" dur="500" fill="hold"/>
                                        <p:tgtEl>
                                          <p:spTgt spid="30"/>
                                        </p:tgtEl>
                                        <p:attrNameLst>
                                          <p:attrName>ppt_y</p:attrName>
                                        </p:attrNameLst>
                                      </p:cBhvr>
                                      <p:tavLst>
                                        <p:tav tm="0">
                                          <p:val>
                                            <p:strVal val="#ppt_y"/>
                                          </p:val>
                                        </p:tav>
                                        <p:tav tm="100000">
                                          <p:val>
                                            <p:strVal val="#ppt_y"/>
                                          </p:val>
                                        </p:tav>
                                      </p:tavLst>
                                    </p:anim>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4" grpId="0"/>
      <p:bldP spid="25"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ARQUITECTURA</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714348" y="1643050"/>
            <a:ext cx="7929618" cy="830997"/>
          </a:xfrm>
          <a:prstGeom prst="rect">
            <a:avLst/>
          </a:prstGeom>
          <a:noFill/>
        </p:spPr>
        <p:txBody>
          <a:bodyPr wrap="square" rtlCol="0">
            <a:spAutoFit/>
          </a:bodyPr>
          <a:lstStyle/>
          <a:p>
            <a:r>
              <a:rPr lang="es-ES" sz="2400" dirty="0" smtClean="0"/>
              <a:t>Parte del modelo BIM desarrollada por el arquitecto que sirve de base para todo el proyecto.</a:t>
            </a:r>
            <a:endParaRPr lang="es-ES" sz="2400" dirty="0"/>
          </a:p>
        </p:txBody>
      </p:sp>
      <p:pic>
        <p:nvPicPr>
          <p:cNvPr id="1027" name="Picture 3"/>
          <p:cNvPicPr>
            <a:picLocks noChangeAspect="1" noChangeArrowheads="1"/>
          </p:cNvPicPr>
          <p:nvPr/>
        </p:nvPicPr>
        <p:blipFill>
          <a:blip r:embed="rId4" cstate="print"/>
          <a:srcRect r="12701" b="69202"/>
          <a:stretch>
            <a:fillRect/>
          </a:stretch>
        </p:blipFill>
        <p:spPr bwMode="auto">
          <a:xfrm>
            <a:off x="285720" y="3357562"/>
            <a:ext cx="8643998" cy="1714512"/>
          </a:xfrm>
          <a:prstGeom prst="rect">
            <a:avLst/>
          </a:prstGeom>
          <a:noFill/>
          <a:ln w="9525">
            <a:noFill/>
            <a:miter lim="800000"/>
            <a:headEnd/>
            <a:tailEnd/>
          </a:ln>
          <a:effectLst/>
        </p:spPr>
      </p:pic>
      <p:sp>
        <p:nvSpPr>
          <p:cNvPr id="17" name="16 Elipse"/>
          <p:cNvSpPr/>
          <p:nvPr/>
        </p:nvSpPr>
        <p:spPr>
          <a:xfrm>
            <a:off x="571472" y="3500438"/>
            <a:ext cx="714380" cy="21431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9" name="18 Cerrar llave"/>
          <p:cNvSpPr/>
          <p:nvPr/>
        </p:nvSpPr>
        <p:spPr>
          <a:xfrm rot="5400000">
            <a:off x="2035951" y="2964653"/>
            <a:ext cx="1000132" cy="3214710"/>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20" name="19 Flecha abajo"/>
          <p:cNvSpPr/>
          <p:nvPr/>
        </p:nvSpPr>
        <p:spPr>
          <a:xfrm rot="2682241">
            <a:off x="1493056" y="2468007"/>
            <a:ext cx="500066" cy="937705"/>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21 CuadroTexto"/>
          <p:cNvSpPr txBox="1"/>
          <p:nvPr/>
        </p:nvSpPr>
        <p:spPr>
          <a:xfrm>
            <a:off x="928662" y="5214950"/>
            <a:ext cx="2643206" cy="646331"/>
          </a:xfrm>
          <a:prstGeom prst="rect">
            <a:avLst/>
          </a:prstGeom>
          <a:noFill/>
        </p:spPr>
        <p:txBody>
          <a:bodyPr wrap="square" rtlCol="0">
            <a:spAutoFit/>
          </a:bodyPr>
          <a:lstStyle/>
          <a:p>
            <a:r>
              <a:rPr lang="es-ES" sz="3600" dirty="0" smtClean="0">
                <a:solidFill>
                  <a:srgbClr val="FF0000"/>
                </a:solidFill>
                <a:effectLst>
                  <a:outerShdw blurRad="38100" dist="38100" dir="2700000" algn="tl">
                    <a:srgbClr val="000000">
                      <a:alpha val="43137"/>
                    </a:srgbClr>
                  </a:outerShdw>
                </a:effectLst>
              </a:rPr>
              <a:t>CONSTRUIR</a:t>
            </a:r>
            <a:endParaRPr lang="es-ES" sz="3600" dirty="0">
              <a:solidFill>
                <a:srgbClr val="FF0000"/>
              </a:solidFill>
              <a:effectLst>
                <a:outerShdw blurRad="38100" dist="38100" dir="2700000" algn="tl">
                  <a:srgbClr val="000000">
                    <a:alpha val="43137"/>
                  </a:srgbClr>
                </a:outerShdw>
              </a:effectLst>
            </a:endParaRPr>
          </a:p>
        </p:txBody>
      </p:sp>
      <p:cxnSp>
        <p:nvCxnSpPr>
          <p:cNvPr id="33" name="32 Conector recto de flecha"/>
          <p:cNvCxnSpPr/>
          <p:nvPr/>
        </p:nvCxnSpPr>
        <p:spPr>
          <a:xfrm>
            <a:off x="3428992" y="5500702"/>
            <a:ext cx="100013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33 CuadroTexto"/>
          <p:cNvSpPr txBox="1"/>
          <p:nvPr/>
        </p:nvSpPr>
        <p:spPr>
          <a:xfrm>
            <a:off x="4643438" y="5214950"/>
            <a:ext cx="3929090" cy="1384995"/>
          </a:xfrm>
          <a:prstGeom prst="rect">
            <a:avLst/>
          </a:prstGeom>
          <a:noFill/>
        </p:spPr>
        <p:txBody>
          <a:bodyPr wrap="square" rtlCol="0">
            <a:spAutoFit/>
          </a:bodyPr>
          <a:lstStyle/>
          <a:p>
            <a:r>
              <a:rPr lang="es-ES" sz="2800" dirty="0" smtClean="0"/>
              <a:t>Muros del edificio, puertas, ventana, cubierta, techo, suelo…</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2"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ARQUITECTURA</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p:cNvPicPr>
            <a:picLocks noChangeAspect="1" noChangeArrowheads="1"/>
          </p:cNvPicPr>
          <p:nvPr/>
        </p:nvPicPr>
        <p:blipFill>
          <a:blip r:embed="rId4" cstate="print"/>
          <a:srcRect r="12701" b="69202"/>
          <a:stretch>
            <a:fillRect/>
          </a:stretch>
        </p:blipFill>
        <p:spPr bwMode="auto">
          <a:xfrm>
            <a:off x="285720" y="2214554"/>
            <a:ext cx="8643998" cy="1714512"/>
          </a:xfrm>
          <a:prstGeom prst="rect">
            <a:avLst/>
          </a:prstGeom>
          <a:noFill/>
          <a:ln w="9525">
            <a:noFill/>
            <a:miter lim="800000"/>
            <a:headEnd/>
            <a:tailEnd/>
          </a:ln>
          <a:effectLst/>
        </p:spPr>
      </p:pic>
      <p:sp>
        <p:nvSpPr>
          <p:cNvPr id="17" name="16 Elipse"/>
          <p:cNvSpPr/>
          <p:nvPr/>
        </p:nvSpPr>
        <p:spPr>
          <a:xfrm>
            <a:off x="571472" y="2357430"/>
            <a:ext cx="714380" cy="21431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9" name="18 Cerrar llave"/>
          <p:cNvSpPr/>
          <p:nvPr/>
        </p:nvSpPr>
        <p:spPr>
          <a:xfrm rot="5400000">
            <a:off x="4071934" y="3071810"/>
            <a:ext cx="1000132" cy="714380"/>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20" name="19 Flecha abajo"/>
          <p:cNvSpPr/>
          <p:nvPr/>
        </p:nvSpPr>
        <p:spPr>
          <a:xfrm rot="2682241">
            <a:off x="1493056" y="1324999"/>
            <a:ext cx="500066" cy="937705"/>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21 CuadroTexto"/>
          <p:cNvSpPr txBox="1"/>
          <p:nvPr/>
        </p:nvSpPr>
        <p:spPr>
          <a:xfrm>
            <a:off x="2714612" y="3929066"/>
            <a:ext cx="2214578" cy="523220"/>
          </a:xfrm>
          <a:prstGeom prst="rect">
            <a:avLst/>
          </a:prstGeom>
          <a:noFill/>
        </p:spPr>
        <p:txBody>
          <a:bodyPr wrap="square" rtlCol="0">
            <a:spAutoFit/>
          </a:bodyPr>
          <a:lstStyle/>
          <a:p>
            <a:r>
              <a:rPr lang="es-ES" sz="2800" dirty="0" smtClean="0">
                <a:solidFill>
                  <a:srgbClr val="FF0000"/>
                </a:solidFill>
                <a:effectLst>
                  <a:outerShdw blurRad="38100" dist="38100" dir="2700000" algn="tl">
                    <a:srgbClr val="000000">
                      <a:alpha val="43137"/>
                    </a:srgbClr>
                  </a:outerShdw>
                </a:effectLst>
              </a:rPr>
              <a:t>CIRCULACIÓN</a:t>
            </a:r>
            <a:endParaRPr lang="es-ES" sz="2800" dirty="0">
              <a:solidFill>
                <a:srgbClr val="FF0000"/>
              </a:solidFill>
              <a:effectLst>
                <a:outerShdw blurRad="38100" dist="38100" dir="2700000" algn="tl">
                  <a:srgbClr val="000000">
                    <a:alpha val="43137"/>
                  </a:srgbClr>
                </a:outerShdw>
              </a:effectLst>
            </a:endParaRPr>
          </a:p>
        </p:txBody>
      </p:sp>
      <p:cxnSp>
        <p:nvCxnSpPr>
          <p:cNvPr id="33" name="32 Conector recto de flecha"/>
          <p:cNvCxnSpPr/>
          <p:nvPr/>
        </p:nvCxnSpPr>
        <p:spPr>
          <a:xfrm rot="10800000" flipV="1">
            <a:off x="2428860" y="4500570"/>
            <a:ext cx="1071570"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33 CuadroTexto"/>
          <p:cNvSpPr txBox="1"/>
          <p:nvPr/>
        </p:nvSpPr>
        <p:spPr>
          <a:xfrm>
            <a:off x="7286612" y="5286388"/>
            <a:ext cx="1857388" cy="830997"/>
          </a:xfrm>
          <a:prstGeom prst="rect">
            <a:avLst/>
          </a:prstGeom>
          <a:noFill/>
        </p:spPr>
        <p:txBody>
          <a:bodyPr wrap="square" rtlCol="0">
            <a:spAutoFit/>
          </a:bodyPr>
          <a:lstStyle/>
          <a:p>
            <a:r>
              <a:rPr lang="es-ES" sz="2400" dirty="0" smtClean="0"/>
              <a:t>Ascensor, escaleras…</a:t>
            </a:r>
            <a:endParaRPr lang="es-ES" sz="2400" dirty="0"/>
          </a:p>
        </p:txBody>
      </p:sp>
      <p:sp>
        <p:nvSpPr>
          <p:cNvPr id="16" name="15 Cerrar llave"/>
          <p:cNvSpPr/>
          <p:nvPr/>
        </p:nvSpPr>
        <p:spPr>
          <a:xfrm rot="5400000">
            <a:off x="6572264" y="2285992"/>
            <a:ext cx="857256" cy="2143140"/>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21" name="20 Cerrar llave"/>
          <p:cNvSpPr/>
          <p:nvPr/>
        </p:nvSpPr>
        <p:spPr>
          <a:xfrm rot="5400000">
            <a:off x="8001024" y="2928934"/>
            <a:ext cx="1000132" cy="857256"/>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23" name="22 CuadroTexto"/>
          <p:cNvSpPr txBox="1"/>
          <p:nvPr/>
        </p:nvSpPr>
        <p:spPr>
          <a:xfrm>
            <a:off x="5357818" y="3929066"/>
            <a:ext cx="2214578" cy="954107"/>
          </a:xfrm>
          <a:prstGeom prst="rect">
            <a:avLst/>
          </a:prstGeom>
          <a:noFill/>
        </p:spPr>
        <p:txBody>
          <a:bodyPr wrap="square" rtlCol="0">
            <a:spAutoFit/>
          </a:bodyPr>
          <a:lstStyle/>
          <a:p>
            <a:r>
              <a:rPr lang="es-ES" sz="2800" dirty="0" smtClean="0">
                <a:solidFill>
                  <a:srgbClr val="FF0000"/>
                </a:solidFill>
                <a:effectLst>
                  <a:outerShdw blurRad="38100" dist="38100" dir="2700000" algn="tl">
                    <a:srgbClr val="000000">
                      <a:alpha val="43137"/>
                    </a:srgbClr>
                  </a:outerShdw>
                </a:effectLst>
              </a:rPr>
              <a:t>HABITACIÓN</a:t>
            </a:r>
          </a:p>
          <a:p>
            <a:r>
              <a:rPr lang="es-ES" sz="2800" dirty="0" smtClean="0">
                <a:solidFill>
                  <a:srgbClr val="FF0000"/>
                </a:solidFill>
                <a:effectLst>
                  <a:outerShdw blurRad="38100" dist="38100" dir="2700000" algn="tl">
                    <a:srgbClr val="000000">
                      <a:alpha val="43137"/>
                    </a:srgbClr>
                  </a:outerShdw>
                </a:effectLst>
              </a:rPr>
              <a:t>Y ÁREA</a:t>
            </a:r>
            <a:endParaRPr lang="es-ES" sz="2800" dirty="0">
              <a:solidFill>
                <a:srgbClr val="FF0000"/>
              </a:solidFill>
              <a:effectLst>
                <a:outerShdw blurRad="38100" dist="38100" dir="2700000" algn="tl">
                  <a:srgbClr val="000000">
                    <a:alpha val="43137"/>
                  </a:srgbClr>
                </a:outerShdw>
              </a:effectLst>
            </a:endParaRPr>
          </a:p>
        </p:txBody>
      </p:sp>
      <p:sp>
        <p:nvSpPr>
          <p:cNvPr id="24" name="23 CuadroTexto"/>
          <p:cNvSpPr txBox="1"/>
          <p:nvPr/>
        </p:nvSpPr>
        <p:spPr>
          <a:xfrm>
            <a:off x="7643834" y="4000504"/>
            <a:ext cx="1285916" cy="523220"/>
          </a:xfrm>
          <a:prstGeom prst="rect">
            <a:avLst/>
          </a:prstGeom>
          <a:noFill/>
        </p:spPr>
        <p:txBody>
          <a:bodyPr wrap="square" rtlCol="0">
            <a:spAutoFit/>
          </a:bodyPr>
          <a:lstStyle/>
          <a:p>
            <a:r>
              <a:rPr lang="es-ES" sz="2800" dirty="0" smtClean="0">
                <a:solidFill>
                  <a:srgbClr val="FF0000"/>
                </a:solidFill>
                <a:effectLst>
                  <a:outerShdw blurRad="38100" dist="38100" dir="2700000" algn="tl">
                    <a:srgbClr val="000000">
                      <a:alpha val="43137"/>
                    </a:srgbClr>
                  </a:outerShdw>
                </a:effectLst>
              </a:rPr>
              <a:t>HUECO</a:t>
            </a:r>
            <a:endParaRPr lang="es-ES" sz="2800" dirty="0">
              <a:solidFill>
                <a:srgbClr val="FF0000"/>
              </a:solidFill>
              <a:effectLst>
                <a:outerShdw blurRad="38100" dist="38100" dir="2700000" algn="tl">
                  <a:srgbClr val="000000">
                    <a:alpha val="43137"/>
                  </a:srgbClr>
                </a:outerShdw>
              </a:effectLst>
            </a:endParaRPr>
          </a:p>
        </p:txBody>
      </p:sp>
      <p:cxnSp>
        <p:nvCxnSpPr>
          <p:cNvPr id="26" name="25 Conector recto de flecha"/>
          <p:cNvCxnSpPr/>
          <p:nvPr/>
        </p:nvCxnSpPr>
        <p:spPr>
          <a:xfrm rot="5400000">
            <a:off x="5536413" y="5179231"/>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26 Conector recto de flecha"/>
          <p:cNvCxnSpPr/>
          <p:nvPr/>
        </p:nvCxnSpPr>
        <p:spPr>
          <a:xfrm rot="5400000">
            <a:off x="7894661" y="4892685"/>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27 CuadroTexto"/>
          <p:cNvSpPr txBox="1"/>
          <p:nvPr/>
        </p:nvSpPr>
        <p:spPr>
          <a:xfrm>
            <a:off x="3500430" y="5473005"/>
            <a:ext cx="3357586" cy="1200329"/>
          </a:xfrm>
          <a:prstGeom prst="rect">
            <a:avLst/>
          </a:prstGeom>
          <a:noFill/>
        </p:spPr>
        <p:txBody>
          <a:bodyPr wrap="square" rtlCol="0">
            <a:spAutoFit/>
          </a:bodyPr>
          <a:lstStyle/>
          <a:p>
            <a:r>
              <a:rPr lang="es-ES" sz="2400" dirty="0" smtClean="0"/>
              <a:t>Delimitar habitaciones y áreas. Nombrar habitaciones</a:t>
            </a:r>
            <a:endParaRPr lang="es-ES" sz="2400" dirty="0"/>
          </a:p>
        </p:txBody>
      </p:sp>
      <p:sp>
        <p:nvSpPr>
          <p:cNvPr id="30" name="29 CuadroTexto"/>
          <p:cNvSpPr txBox="1"/>
          <p:nvPr/>
        </p:nvSpPr>
        <p:spPr>
          <a:xfrm>
            <a:off x="580996" y="5367350"/>
            <a:ext cx="2928958" cy="830997"/>
          </a:xfrm>
          <a:prstGeom prst="rect">
            <a:avLst/>
          </a:prstGeom>
          <a:noFill/>
        </p:spPr>
        <p:txBody>
          <a:bodyPr wrap="square" rtlCol="0">
            <a:spAutoFit/>
          </a:bodyPr>
          <a:lstStyle/>
          <a:p>
            <a:r>
              <a:rPr lang="es-ES" sz="2400" dirty="0" smtClean="0"/>
              <a:t>Barandilla, rampa, escalera</a:t>
            </a:r>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500"/>
                                        <p:tgtEl>
                                          <p:spTgt spid="2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2" grpId="0"/>
      <p:bldP spid="34" grpId="0"/>
      <p:bldP spid="16" grpId="0" animBg="1"/>
      <p:bldP spid="21" grpId="0" animBg="1"/>
      <p:bldP spid="23" grpId="0"/>
      <p:bldP spid="24" grpId="0"/>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ESTRUCTURA</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714348" y="1643050"/>
            <a:ext cx="7929618" cy="830997"/>
          </a:xfrm>
          <a:prstGeom prst="rect">
            <a:avLst/>
          </a:prstGeom>
          <a:noFill/>
        </p:spPr>
        <p:txBody>
          <a:bodyPr wrap="square" rtlCol="0">
            <a:spAutoFit/>
          </a:bodyPr>
          <a:lstStyle/>
          <a:p>
            <a:r>
              <a:rPr lang="es-ES" sz="2400" dirty="0" smtClean="0"/>
              <a:t>Parte del modelo BIM que comprende el modelo detallado de la estructura del edificio.</a:t>
            </a:r>
            <a:endParaRPr lang="es-ES" sz="2400" dirty="0"/>
          </a:p>
        </p:txBody>
      </p:sp>
      <p:pic>
        <p:nvPicPr>
          <p:cNvPr id="2050" name="Picture 2"/>
          <p:cNvPicPr>
            <a:picLocks noChangeAspect="1" noChangeArrowheads="1"/>
          </p:cNvPicPr>
          <p:nvPr/>
        </p:nvPicPr>
        <p:blipFill>
          <a:blip r:embed="rId4" cstate="print"/>
          <a:srcRect r="13250" b="70703"/>
          <a:stretch>
            <a:fillRect/>
          </a:stretch>
        </p:blipFill>
        <p:spPr bwMode="auto">
          <a:xfrm>
            <a:off x="285720" y="3000372"/>
            <a:ext cx="8643966" cy="1641246"/>
          </a:xfrm>
          <a:prstGeom prst="rect">
            <a:avLst/>
          </a:prstGeom>
          <a:noFill/>
          <a:ln w="9525">
            <a:noFill/>
            <a:miter lim="800000"/>
            <a:headEnd/>
            <a:tailEnd/>
          </a:ln>
          <a:effectLst/>
        </p:spPr>
      </p:pic>
      <p:sp>
        <p:nvSpPr>
          <p:cNvPr id="6" name="5 Elipse"/>
          <p:cNvSpPr/>
          <p:nvPr/>
        </p:nvSpPr>
        <p:spPr>
          <a:xfrm>
            <a:off x="1142976" y="3143248"/>
            <a:ext cx="714380" cy="21431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7" name="6 Flecha abajo"/>
          <p:cNvSpPr/>
          <p:nvPr/>
        </p:nvSpPr>
        <p:spPr>
          <a:xfrm rot="2682241">
            <a:off x="1556893" y="2395601"/>
            <a:ext cx="500066" cy="773124"/>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Cerrar llave"/>
          <p:cNvSpPr/>
          <p:nvPr/>
        </p:nvSpPr>
        <p:spPr>
          <a:xfrm rot="5400000">
            <a:off x="1393009" y="3321843"/>
            <a:ext cx="785818" cy="1714512"/>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9" name="8 CuadroTexto"/>
          <p:cNvSpPr txBox="1"/>
          <p:nvPr/>
        </p:nvSpPr>
        <p:spPr>
          <a:xfrm>
            <a:off x="642910" y="5072074"/>
            <a:ext cx="2500330" cy="584775"/>
          </a:xfrm>
          <a:prstGeom prst="rect">
            <a:avLst/>
          </a:prstGeom>
          <a:noFill/>
        </p:spPr>
        <p:txBody>
          <a:bodyPr wrap="square" rtlCol="0">
            <a:spAutoFit/>
          </a:bodyPr>
          <a:lstStyle/>
          <a:p>
            <a:r>
              <a:rPr lang="es-ES" sz="3200" dirty="0" smtClean="0">
                <a:solidFill>
                  <a:srgbClr val="FF0000"/>
                </a:solidFill>
                <a:effectLst>
                  <a:outerShdw blurRad="38100" dist="38100" dir="2700000" algn="tl">
                    <a:srgbClr val="000000">
                      <a:alpha val="43137"/>
                    </a:srgbClr>
                  </a:outerShdw>
                </a:effectLst>
              </a:rPr>
              <a:t>ESTRUCTURA</a:t>
            </a:r>
            <a:endParaRPr lang="es-ES" sz="3200" dirty="0">
              <a:solidFill>
                <a:srgbClr val="FF0000"/>
              </a:solidFill>
              <a:effectLst>
                <a:outerShdw blurRad="38100" dist="38100" dir="2700000" algn="tl">
                  <a:srgbClr val="000000">
                    <a:alpha val="43137"/>
                  </a:srgbClr>
                </a:outerShdw>
              </a:effectLst>
            </a:endParaRPr>
          </a:p>
        </p:txBody>
      </p:sp>
      <p:sp>
        <p:nvSpPr>
          <p:cNvPr id="11" name="10 CuadroTexto"/>
          <p:cNvSpPr txBox="1"/>
          <p:nvPr/>
        </p:nvSpPr>
        <p:spPr>
          <a:xfrm>
            <a:off x="3786182" y="5072074"/>
            <a:ext cx="4429156" cy="954107"/>
          </a:xfrm>
          <a:prstGeom prst="rect">
            <a:avLst/>
          </a:prstGeom>
          <a:noFill/>
        </p:spPr>
        <p:txBody>
          <a:bodyPr wrap="square" rtlCol="0">
            <a:spAutoFit/>
          </a:bodyPr>
          <a:lstStyle/>
          <a:p>
            <a:r>
              <a:rPr lang="es-ES" sz="2800" dirty="0" smtClean="0"/>
              <a:t>Vigas, muros estructurales, pilares, suelo estructural…</a:t>
            </a:r>
            <a:endParaRPr lang="es-ES" sz="2800" dirty="0"/>
          </a:p>
        </p:txBody>
      </p:sp>
      <p:cxnSp>
        <p:nvCxnSpPr>
          <p:cNvPr id="15" name="14 Conector recto de flecha"/>
          <p:cNvCxnSpPr>
            <a:stCxn id="9" idx="3"/>
          </p:cNvCxnSpPr>
          <p:nvPr/>
        </p:nvCxnSpPr>
        <p:spPr>
          <a:xfrm flipV="1">
            <a:off x="3143240" y="5359414"/>
            <a:ext cx="571504" cy="5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ESTRUCTURA</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a:blip r:embed="rId4" cstate="print"/>
          <a:srcRect r="13250" b="70703"/>
          <a:stretch>
            <a:fillRect/>
          </a:stretch>
        </p:blipFill>
        <p:spPr bwMode="auto">
          <a:xfrm>
            <a:off x="285720" y="1714488"/>
            <a:ext cx="8643966" cy="1641246"/>
          </a:xfrm>
          <a:prstGeom prst="rect">
            <a:avLst/>
          </a:prstGeom>
          <a:noFill/>
          <a:ln w="9525">
            <a:noFill/>
            <a:miter lim="800000"/>
            <a:headEnd/>
            <a:tailEnd/>
          </a:ln>
          <a:effectLst/>
        </p:spPr>
      </p:pic>
      <p:sp>
        <p:nvSpPr>
          <p:cNvPr id="6" name="5 Elipse"/>
          <p:cNvSpPr/>
          <p:nvPr/>
        </p:nvSpPr>
        <p:spPr>
          <a:xfrm>
            <a:off x="1142976" y="1857364"/>
            <a:ext cx="714380" cy="21431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7" name="6 Flecha abajo"/>
          <p:cNvSpPr/>
          <p:nvPr/>
        </p:nvSpPr>
        <p:spPr>
          <a:xfrm rot="2682241">
            <a:off x="1556893" y="1109717"/>
            <a:ext cx="500066" cy="773124"/>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Cerrar llave"/>
          <p:cNvSpPr/>
          <p:nvPr/>
        </p:nvSpPr>
        <p:spPr>
          <a:xfrm rot="5400000">
            <a:off x="2714612" y="2285992"/>
            <a:ext cx="714380" cy="1000132"/>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9" name="8 CuadroTexto"/>
          <p:cNvSpPr txBox="1"/>
          <p:nvPr/>
        </p:nvSpPr>
        <p:spPr>
          <a:xfrm>
            <a:off x="1071538" y="3357562"/>
            <a:ext cx="2643206" cy="584775"/>
          </a:xfrm>
          <a:prstGeom prst="rect">
            <a:avLst/>
          </a:prstGeom>
          <a:noFill/>
        </p:spPr>
        <p:txBody>
          <a:bodyPr wrap="square" rtlCol="0">
            <a:spAutoFit/>
          </a:bodyPr>
          <a:lstStyle/>
          <a:p>
            <a:r>
              <a:rPr lang="es-ES" sz="3200" dirty="0" smtClean="0">
                <a:solidFill>
                  <a:srgbClr val="FF0000"/>
                </a:solidFill>
                <a:effectLst>
                  <a:outerShdw blurRad="38100" dist="38100" dir="2700000" algn="tl">
                    <a:srgbClr val="000000">
                      <a:alpha val="43137"/>
                    </a:srgbClr>
                  </a:outerShdw>
                </a:effectLst>
              </a:rPr>
              <a:t>CIMENTACIÓN</a:t>
            </a:r>
            <a:endParaRPr lang="es-ES" sz="3200" dirty="0">
              <a:solidFill>
                <a:srgbClr val="FF0000"/>
              </a:solidFill>
              <a:effectLst>
                <a:outerShdw blurRad="38100" dist="38100" dir="2700000" algn="tl">
                  <a:srgbClr val="000000">
                    <a:alpha val="43137"/>
                  </a:srgbClr>
                </a:outerShdw>
              </a:effectLst>
            </a:endParaRPr>
          </a:p>
        </p:txBody>
      </p:sp>
      <p:sp>
        <p:nvSpPr>
          <p:cNvPr id="11" name="10 CuadroTexto"/>
          <p:cNvSpPr txBox="1"/>
          <p:nvPr/>
        </p:nvSpPr>
        <p:spPr>
          <a:xfrm>
            <a:off x="428596" y="4929198"/>
            <a:ext cx="3000396" cy="1384995"/>
          </a:xfrm>
          <a:prstGeom prst="rect">
            <a:avLst/>
          </a:prstGeom>
          <a:noFill/>
        </p:spPr>
        <p:txBody>
          <a:bodyPr wrap="square" rtlCol="0">
            <a:spAutoFit/>
          </a:bodyPr>
          <a:lstStyle/>
          <a:p>
            <a:r>
              <a:rPr lang="es-ES" sz="2800" dirty="0" smtClean="0"/>
              <a:t>Zapatas, muros de cimentación, losa de cimentación</a:t>
            </a:r>
            <a:endParaRPr lang="es-ES" sz="2800" dirty="0"/>
          </a:p>
        </p:txBody>
      </p:sp>
      <p:cxnSp>
        <p:nvCxnSpPr>
          <p:cNvPr id="15" name="14 Conector recto de flecha"/>
          <p:cNvCxnSpPr>
            <a:stCxn id="9" idx="2"/>
            <a:endCxn id="11" idx="0"/>
          </p:cNvCxnSpPr>
          <p:nvPr/>
        </p:nvCxnSpPr>
        <p:spPr>
          <a:xfrm rot="5400000">
            <a:off x="1667538" y="4203594"/>
            <a:ext cx="986861" cy="46434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13 Cerrar llave"/>
          <p:cNvSpPr/>
          <p:nvPr/>
        </p:nvSpPr>
        <p:spPr>
          <a:xfrm rot="5400000">
            <a:off x="4393405" y="1678769"/>
            <a:ext cx="642942" cy="2286016"/>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16" name="15 Cerrar llave"/>
          <p:cNvSpPr/>
          <p:nvPr/>
        </p:nvSpPr>
        <p:spPr>
          <a:xfrm rot="5400000">
            <a:off x="7893867" y="2107397"/>
            <a:ext cx="785818" cy="1285884"/>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17" name="16 CuadroTexto"/>
          <p:cNvSpPr txBox="1"/>
          <p:nvPr/>
        </p:nvSpPr>
        <p:spPr>
          <a:xfrm>
            <a:off x="4143372" y="3429000"/>
            <a:ext cx="2143140" cy="584775"/>
          </a:xfrm>
          <a:prstGeom prst="rect">
            <a:avLst/>
          </a:prstGeom>
          <a:noFill/>
        </p:spPr>
        <p:txBody>
          <a:bodyPr wrap="square" rtlCol="0">
            <a:spAutoFit/>
          </a:bodyPr>
          <a:lstStyle/>
          <a:p>
            <a:r>
              <a:rPr lang="es-ES" sz="3200" dirty="0" smtClean="0">
                <a:solidFill>
                  <a:srgbClr val="FF0000"/>
                </a:solidFill>
                <a:effectLst>
                  <a:outerShdw blurRad="38100" dist="38100" dir="2700000" algn="tl">
                    <a:srgbClr val="000000">
                      <a:alpha val="43137"/>
                    </a:srgbClr>
                  </a:outerShdw>
                </a:effectLst>
              </a:rPr>
              <a:t>REFUERZO</a:t>
            </a:r>
            <a:endParaRPr lang="es-ES" sz="3200" dirty="0">
              <a:solidFill>
                <a:srgbClr val="FF0000"/>
              </a:solidFill>
              <a:effectLst>
                <a:outerShdw blurRad="38100" dist="38100" dir="2700000" algn="tl">
                  <a:srgbClr val="000000">
                    <a:alpha val="43137"/>
                  </a:srgbClr>
                </a:outerShdw>
              </a:effectLst>
            </a:endParaRPr>
          </a:p>
        </p:txBody>
      </p:sp>
      <p:sp>
        <p:nvSpPr>
          <p:cNvPr id="18" name="17 CuadroTexto"/>
          <p:cNvSpPr txBox="1"/>
          <p:nvPr/>
        </p:nvSpPr>
        <p:spPr>
          <a:xfrm>
            <a:off x="7286644" y="3429000"/>
            <a:ext cx="1643074" cy="584775"/>
          </a:xfrm>
          <a:prstGeom prst="rect">
            <a:avLst/>
          </a:prstGeom>
          <a:noFill/>
        </p:spPr>
        <p:txBody>
          <a:bodyPr wrap="square" rtlCol="0">
            <a:spAutoFit/>
          </a:bodyPr>
          <a:lstStyle/>
          <a:p>
            <a:r>
              <a:rPr lang="es-ES" sz="3200" dirty="0" smtClean="0">
                <a:solidFill>
                  <a:srgbClr val="FF0000"/>
                </a:solidFill>
                <a:effectLst>
                  <a:outerShdw blurRad="38100" dist="38100" dir="2700000" algn="tl">
                    <a:srgbClr val="000000">
                      <a:alpha val="43137"/>
                    </a:srgbClr>
                  </a:outerShdw>
                </a:effectLst>
              </a:rPr>
              <a:t>HUECO</a:t>
            </a:r>
            <a:endParaRPr lang="es-ES" sz="3200" dirty="0">
              <a:solidFill>
                <a:srgbClr val="FF0000"/>
              </a:solidFill>
              <a:effectLst>
                <a:outerShdw blurRad="38100" dist="38100" dir="2700000" algn="tl">
                  <a:srgbClr val="000000">
                    <a:alpha val="43137"/>
                  </a:srgbClr>
                </a:outerShdw>
              </a:effectLst>
            </a:endParaRPr>
          </a:p>
        </p:txBody>
      </p:sp>
      <p:sp>
        <p:nvSpPr>
          <p:cNvPr id="21" name="20 CuadroTexto"/>
          <p:cNvSpPr txBox="1"/>
          <p:nvPr/>
        </p:nvSpPr>
        <p:spPr>
          <a:xfrm>
            <a:off x="3643306" y="5000636"/>
            <a:ext cx="2428892" cy="1384995"/>
          </a:xfrm>
          <a:prstGeom prst="rect">
            <a:avLst/>
          </a:prstGeom>
          <a:noFill/>
        </p:spPr>
        <p:txBody>
          <a:bodyPr wrap="square" rtlCol="0">
            <a:spAutoFit/>
          </a:bodyPr>
          <a:lstStyle/>
          <a:p>
            <a:r>
              <a:rPr lang="es-ES" sz="2800" dirty="0" smtClean="0"/>
              <a:t>Armadura, recubrimiento.. de los pilares</a:t>
            </a:r>
            <a:endParaRPr lang="es-ES" sz="2800" dirty="0"/>
          </a:p>
        </p:txBody>
      </p:sp>
      <p:cxnSp>
        <p:nvCxnSpPr>
          <p:cNvPr id="22" name="21 Conector recto de flecha"/>
          <p:cNvCxnSpPr/>
          <p:nvPr/>
        </p:nvCxnSpPr>
        <p:spPr>
          <a:xfrm rot="5400000">
            <a:off x="4310743" y="4261761"/>
            <a:ext cx="986861" cy="46434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23 CuadroTexto"/>
          <p:cNvSpPr txBox="1"/>
          <p:nvPr/>
        </p:nvSpPr>
        <p:spPr>
          <a:xfrm>
            <a:off x="6858016" y="4857760"/>
            <a:ext cx="2000264" cy="1384995"/>
          </a:xfrm>
          <a:prstGeom prst="rect">
            <a:avLst/>
          </a:prstGeom>
          <a:noFill/>
        </p:spPr>
        <p:txBody>
          <a:bodyPr wrap="square" rtlCol="0">
            <a:spAutoFit/>
          </a:bodyPr>
          <a:lstStyle/>
          <a:p>
            <a:r>
              <a:rPr lang="es-ES" sz="2800" dirty="0" smtClean="0"/>
              <a:t>Ascensor, escaleras, buhardilla…</a:t>
            </a:r>
            <a:endParaRPr lang="es-ES" sz="2800" dirty="0"/>
          </a:p>
        </p:txBody>
      </p:sp>
      <p:cxnSp>
        <p:nvCxnSpPr>
          <p:cNvPr id="25" name="24 Conector recto de flecha"/>
          <p:cNvCxnSpPr/>
          <p:nvPr/>
        </p:nvCxnSpPr>
        <p:spPr>
          <a:xfrm rot="5400000">
            <a:off x="7375942" y="4268396"/>
            <a:ext cx="928694" cy="3929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1" grpId="0"/>
      <p:bldP spid="14" grpId="0" animBg="1"/>
      <p:bldP spid="16" grpId="0" animBg="1"/>
      <p:bldP spid="17" grpId="0"/>
      <p:bldP spid="18" grpId="0"/>
      <p:bldP spid="21"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MEP</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714348" y="1643050"/>
            <a:ext cx="7929618" cy="830997"/>
          </a:xfrm>
          <a:prstGeom prst="rect">
            <a:avLst/>
          </a:prstGeom>
          <a:noFill/>
        </p:spPr>
        <p:txBody>
          <a:bodyPr wrap="square" rtlCol="0">
            <a:spAutoFit/>
          </a:bodyPr>
          <a:lstStyle/>
          <a:p>
            <a:r>
              <a:rPr lang="es-ES" sz="2400" dirty="0" smtClean="0"/>
              <a:t>Parte del modelo BIM que comprende el modelo detallado de las instalaciones del edificio.</a:t>
            </a:r>
            <a:endParaRPr lang="es-ES" sz="2400" dirty="0"/>
          </a:p>
        </p:txBody>
      </p:sp>
      <p:sp>
        <p:nvSpPr>
          <p:cNvPr id="5" name="4 CuadroTexto"/>
          <p:cNvSpPr txBox="1"/>
          <p:nvPr/>
        </p:nvSpPr>
        <p:spPr>
          <a:xfrm>
            <a:off x="714348" y="2786058"/>
            <a:ext cx="3714776" cy="523220"/>
          </a:xfrm>
          <a:prstGeom prst="rect">
            <a:avLst/>
          </a:prstGeom>
          <a:noFill/>
        </p:spPr>
        <p:txBody>
          <a:bodyPr wrap="square" rtlCol="0">
            <a:spAutoFit/>
          </a:bodyPr>
          <a:lstStyle/>
          <a:p>
            <a:r>
              <a:rPr lang="es-ES" sz="2800" b="1" dirty="0" smtClean="0"/>
              <a:t>¿QUÉ SIGNIFICA MEP?</a:t>
            </a:r>
            <a:endParaRPr lang="es-ES" sz="2800" b="1" dirty="0"/>
          </a:p>
        </p:txBody>
      </p:sp>
      <p:sp>
        <p:nvSpPr>
          <p:cNvPr id="6" name="5 CuadroTexto"/>
          <p:cNvSpPr txBox="1"/>
          <p:nvPr/>
        </p:nvSpPr>
        <p:spPr>
          <a:xfrm>
            <a:off x="928662" y="3500438"/>
            <a:ext cx="71438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CuadroTexto"/>
          <p:cNvSpPr txBox="1"/>
          <p:nvPr/>
        </p:nvSpPr>
        <p:spPr>
          <a:xfrm>
            <a:off x="1000100" y="4572008"/>
            <a:ext cx="571504"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CuadroTexto"/>
          <p:cNvSpPr txBox="1"/>
          <p:nvPr/>
        </p:nvSpPr>
        <p:spPr>
          <a:xfrm>
            <a:off x="1000100" y="5643578"/>
            <a:ext cx="571504"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0" name="9 Conector recto de flecha"/>
          <p:cNvCxnSpPr/>
          <p:nvPr/>
        </p:nvCxnSpPr>
        <p:spPr>
          <a:xfrm>
            <a:off x="1714480" y="3857628"/>
            <a:ext cx="92869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10 Conector recto de flecha"/>
          <p:cNvCxnSpPr/>
          <p:nvPr/>
        </p:nvCxnSpPr>
        <p:spPr>
          <a:xfrm>
            <a:off x="1714480" y="4929198"/>
            <a:ext cx="92869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13 Conector recto de flecha"/>
          <p:cNvCxnSpPr/>
          <p:nvPr/>
        </p:nvCxnSpPr>
        <p:spPr>
          <a:xfrm>
            <a:off x="1714480" y="6000768"/>
            <a:ext cx="92869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14 CuadroTexto"/>
          <p:cNvSpPr txBox="1"/>
          <p:nvPr/>
        </p:nvSpPr>
        <p:spPr>
          <a:xfrm>
            <a:off x="2857488" y="3571876"/>
            <a:ext cx="5786478" cy="738664"/>
          </a:xfrm>
          <a:prstGeom prst="rect">
            <a:avLst/>
          </a:prstGeom>
          <a:noFill/>
        </p:spPr>
        <p:txBody>
          <a:bodyPr wrap="square" rtlCol="0">
            <a:spAutoFit/>
          </a:bodyPr>
          <a:lstStyle/>
          <a:p>
            <a:r>
              <a:rPr lang="es-ES" sz="2400" dirty="0" err="1" smtClean="0"/>
              <a:t>Mechanical</a:t>
            </a:r>
            <a:r>
              <a:rPr lang="es-ES" sz="2400" dirty="0" smtClean="0"/>
              <a:t> (Mecánica): </a:t>
            </a:r>
            <a:r>
              <a:rPr lang="es-ES" dirty="0" smtClean="0"/>
              <a:t>engloba HVAC (ventilación, calefacción y refrigeración), climatización, hidráulica y PCI.</a:t>
            </a:r>
            <a:endParaRPr lang="es-ES" dirty="0"/>
          </a:p>
        </p:txBody>
      </p:sp>
      <p:sp>
        <p:nvSpPr>
          <p:cNvPr id="16" name="15 CuadroTexto"/>
          <p:cNvSpPr txBox="1"/>
          <p:nvPr/>
        </p:nvSpPr>
        <p:spPr>
          <a:xfrm>
            <a:off x="2857488" y="4714884"/>
            <a:ext cx="5786478" cy="461665"/>
          </a:xfrm>
          <a:prstGeom prst="rect">
            <a:avLst/>
          </a:prstGeom>
          <a:noFill/>
        </p:spPr>
        <p:txBody>
          <a:bodyPr wrap="square" rtlCol="0">
            <a:spAutoFit/>
          </a:bodyPr>
          <a:lstStyle/>
          <a:p>
            <a:r>
              <a:rPr lang="es-ES" sz="2400" dirty="0" err="1" smtClean="0"/>
              <a:t>Electrical</a:t>
            </a:r>
            <a:r>
              <a:rPr lang="es-ES" sz="2400" dirty="0" smtClean="0"/>
              <a:t> (Electricidad): </a:t>
            </a:r>
            <a:r>
              <a:rPr lang="es-ES" dirty="0" smtClean="0"/>
              <a:t>engloba baja y alta tensión.</a:t>
            </a:r>
            <a:endParaRPr lang="es-ES" dirty="0"/>
          </a:p>
        </p:txBody>
      </p:sp>
      <p:sp>
        <p:nvSpPr>
          <p:cNvPr id="17" name="16 CuadroTexto"/>
          <p:cNvSpPr txBox="1"/>
          <p:nvPr/>
        </p:nvSpPr>
        <p:spPr>
          <a:xfrm>
            <a:off x="2857488" y="5786454"/>
            <a:ext cx="5786478" cy="738664"/>
          </a:xfrm>
          <a:prstGeom prst="rect">
            <a:avLst/>
          </a:prstGeom>
          <a:noFill/>
        </p:spPr>
        <p:txBody>
          <a:bodyPr wrap="square" rtlCol="0">
            <a:spAutoFit/>
          </a:bodyPr>
          <a:lstStyle/>
          <a:p>
            <a:r>
              <a:rPr lang="es-ES" sz="2400" dirty="0" err="1" smtClean="0"/>
              <a:t>Plumbing</a:t>
            </a:r>
            <a:r>
              <a:rPr lang="es-ES" sz="2400" dirty="0" smtClean="0"/>
              <a:t> (Fontanería): </a:t>
            </a:r>
            <a:r>
              <a:rPr lang="es-ES" dirty="0" smtClean="0"/>
              <a:t>engloba agua caliente sanitaria, agua fría y saneamiento.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MEP</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p:cNvPicPr>
            <a:picLocks noChangeAspect="1" noChangeArrowheads="1"/>
          </p:cNvPicPr>
          <p:nvPr/>
        </p:nvPicPr>
        <p:blipFill>
          <a:blip r:embed="rId4" cstate="print"/>
          <a:srcRect r="30820" b="75586"/>
          <a:stretch>
            <a:fillRect/>
          </a:stretch>
        </p:blipFill>
        <p:spPr bwMode="auto">
          <a:xfrm>
            <a:off x="214282" y="1714488"/>
            <a:ext cx="8572528" cy="1700882"/>
          </a:xfrm>
          <a:prstGeom prst="rect">
            <a:avLst/>
          </a:prstGeom>
          <a:noFill/>
          <a:ln w="9525">
            <a:noFill/>
            <a:miter lim="800000"/>
            <a:headEnd/>
            <a:tailEnd/>
          </a:ln>
          <a:effectLst/>
        </p:spPr>
      </p:pic>
      <p:sp>
        <p:nvSpPr>
          <p:cNvPr id="18" name="17 Elipse"/>
          <p:cNvSpPr/>
          <p:nvPr/>
        </p:nvSpPr>
        <p:spPr>
          <a:xfrm>
            <a:off x="2000232" y="1928802"/>
            <a:ext cx="714380" cy="21431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9" name="18 Flecha abajo"/>
          <p:cNvSpPr/>
          <p:nvPr/>
        </p:nvSpPr>
        <p:spPr>
          <a:xfrm rot="2682241">
            <a:off x="2414150" y="1135617"/>
            <a:ext cx="500066" cy="773124"/>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0" name="19 Cerrar llave"/>
          <p:cNvSpPr/>
          <p:nvPr/>
        </p:nvSpPr>
        <p:spPr>
          <a:xfrm rot="5400000">
            <a:off x="2285984" y="1500174"/>
            <a:ext cx="571504" cy="3143272"/>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21" name="20 Cerrar llave"/>
          <p:cNvSpPr/>
          <p:nvPr/>
        </p:nvSpPr>
        <p:spPr>
          <a:xfrm rot="5400000">
            <a:off x="4179091" y="2750339"/>
            <a:ext cx="642942" cy="714380"/>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23" name="22 CuadroTexto"/>
          <p:cNvSpPr txBox="1"/>
          <p:nvPr/>
        </p:nvSpPr>
        <p:spPr>
          <a:xfrm>
            <a:off x="785786" y="3500438"/>
            <a:ext cx="2928958" cy="584775"/>
          </a:xfrm>
          <a:prstGeom prst="rect">
            <a:avLst/>
          </a:prstGeom>
          <a:noFill/>
        </p:spPr>
        <p:txBody>
          <a:bodyPr wrap="square" rtlCol="0">
            <a:spAutoFit/>
          </a:bodyPr>
          <a:lstStyle/>
          <a:p>
            <a:r>
              <a:rPr lang="es-ES" sz="3200" dirty="0" smtClean="0">
                <a:solidFill>
                  <a:srgbClr val="FF0000"/>
                </a:solidFill>
                <a:effectLst>
                  <a:outerShdw blurRad="38100" dist="38100" dir="2700000" algn="tl">
                    <a:srgbClr val="000000">
                      <a:alpha val="43137"/>
                    </a:srgbClr>
                  </a:outerShdw>
                </a:effectLst>
              </a:rPr>
              <a:t>CLIMATIZACIÓN</a:t>
            </a:r>
            <a:endParaRPr lang="es-ES" sz="3200" dirty="0">
              <a:solidFill>
                <a:srgbClr val="FF0000"/>
              </a:solidFill>
              <a:effectLst>
                <a:outerShdw blurRad="38100" dist="38100" dir="2700000" algn="tl">
                  <a:srgbClr val="000000">
                    <a:alpha val="43137"/>
                  </a:srgbClr>
                </a:outerShdw>
              </a:effectLst>
            </a:endParaRPr>
          </a:p>
        </p:txBody>
      </p:sp>
      <p:sp>
        <p:nvSpPr>
          <p:cNvPr id="24" name="23 CuadroTexto"/>
          <p:cNvSpPr txBox="1"/>
          <p:nvPr/>
        </p:nvSpPr>
        <p:spPr>
          <a:xfrm>
            <a:off x="4071934" y="3500438"/>
            <a:ext cx="2143140" cy="584775"/>
          </a:xfrm>
          <a:prstGeom prst="rect">
            <a:avLst/>
          </a:prstGeom>
          <a:noFill/>
        </p:spPr>
        <p:txBody>
          <a:bodyPr wrap="square" rtlCol="0">
            <a:spAutoFit/>
          </a:bodyPr>
          <a:lstStyle/>
          <a:p>
            <a:r>
              <a:rPr lang="es-ES" sz="3200" dirty="0" smtClean="0">
                <a:solidFill>
                  <a:srgbClr val="FF0000"/>
                </a:solidFill>
                <a:effectLst>
                  <a:outerShdw blurRad="38100" dist="38100" dir="2700000" algn="tl">
                    <a:srgbClr val="000000">
                      <a:alpha val="43137"/>
                    </a:srgbClr>
                  </a:outerShdw>
                </a:effectLst>
              </a:rPr>
              <a:t>MECÁNICA</a:t>
            </a:r>
            <a:endParaRPr lang="es-ES" sz="3200" dirty="0">
              <a:solidFill>
                <a:srgbClr val="FF0000"/>
              </a:solidFill>
              <a:effectLst>
                <a:outerShdw blurRad="38100" dist="38100" dir="2700000" algn="tl">
                  <a:srgbClr val="000000">
                    <a:alpha val="43137"/>
                  </a:srgbClr>
                </a:outerShdw>
              </a:effectLst>
            </a:endParaRPr>
          </a:p>
        </p:txBody>
      </p:sp>
      <p:cxnSp>
        <p:nvCxnSpPr>
          <p:cNvPr id="25" name="24 Conector recto de flecha"/>
          <p:cNvCxnSpPr>
            <a:stCxn id="23" idx="2"/>
          </p:cNvCxnSpPr>
          <p:nvPr/>
        </p:nvCxnSpPr>
        <p:spPr>
          <a:xfrm rot="5400000">
            <a:off x="1917571" y="4382189"/>
            <a:ext cx="629671" cy="357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27 Conector recto de flecha"/>
          <p:cNvCxnSpPr/>
          <p:nvPr/>
        </p:nvCxnSpPr>
        <p:spPr>
          <a:xfrm rot="16200000" flipH="1">
            <a:off x="4982769" y="4196959"/>
            <a:ext cx="857256" cy="7500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 name="28 CuadroTexto"/>
          <p:cNvSpPr txBox="1"/>
          <p:nvPr/>
        </p:nvSpPr>
        <p:spPr>
          <a:xfrm>
            <a:off x="857224" y="4857760"/>
            <a:ext cx="2928958" cy="1384995"/>
          </a:xfrm>
          <a:prstGeom prst="rect">
            <a:avLst/>
          </a:prstGeom>
          <a:noFill/>
        </p:spPr>
        <p:txBody>
          <a:bodyPr wrap="square" rtlCol="0">
            <a:spAutoFit/>
          </a:bodyPr>
          <a:lstStyle/>
          <a:p>
            <a:r>
              <a:rPr lang="es-ES" sz="2800" dirty="0" smtClean="0"/>
              <a:t>Conductos, terminales de aire, uniones…</a:t>
            </a:r>
            <a:endParaRPr lang="es-ES" sz="2800" dirty="0"/>
          </a:p>
        </p:txBody>
      </p:sp>
      <p:sp>
        <p:nvSpPr>
          <p:cNvPr id="30" name="29 CuadroTexto"/>
          <p:cNvSpPr txBox="1"/>
          <p:nvPr/>
        </p:nvSpPr>
        <p:spPr>
          <a:xfrm>
            <a:off x="4643438" y="5000636"/>
            <a:ext cx="2928958" cy="954107"/>
          </a:xfrm>
          <a:prstGeom prst="rect">
            <a:avLst/>
          </a:prstGeom>
          <a:noFill/>
        </p:spPr>
        <p:txBody>
          <a:bodyPr wrap="square" rtlCol="0">
            <a:spAutoFit/>
          </a:bodyPr>
          <a:lstStyle/>
          <a:p>
            <a:r>
              <a:rPr lang="es-ES" sz="2800" dirty="0" smtClean="0"/>
              <a:t>Equipos mecánicos (fan </a:t>
            </a:r>
            <a:r>
              <a:rPr lang="es-ES" sz="2800" dirty="0" err="1" smtClean="0"/>
              <a:t>coil</a:t>
            </a:r>
            <a:r>
              <a:rPr lang="es-ES" sz="2800" dirty="0" smtClean="0"/>
              <a:t>)</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p:bldP spid="24"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MEP</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p:cNvPicPr>
            <a:picLocks noChangeAspect="1" noChangeArrowheads="1"/>
          </p:cNvPicPr>
          <p:nvPr/>
        </p:nvPicPr>
        <p:blipFill>
          <a:blip r:embed="rId4" cstate="print"/>
          <a:srcRect r="30820" b="75586"/>
          <a:stretch>
            <a:fillRect/>
          </a:stretch>
        </p:blipFill>
        <p:spPr bwMode="auto">
          <a:xfrm>
            <a:off x="214282" y="1714488"/>
            <a:ext cx="8572528" cy="1700882"/>
          </a:xfrm>
          <a:prstGeom prst="rect">
            <a:avLst/>
          </a:prstGeom>
          <a:noFill/>
          <a:ln w="9525">
            <a:noFill/>
            <a:miter lim="800000"/>
            <a:headEnd/>
            <a:tailEnd/>
          </a:ln>
          <a:effectLst/>
        </p:spPr>
      </p:pic>
      <p:sp>
        <p:nvSpPr>
          <p:cNvPr id="18" name="17 Elipse"/>
          <p:cNvSpPr/>
          <p:nvPr/>
        </p:nvSpPr>
        <p:spPr>
          <a:xfrm>
            <a:off x="2000232" y="1928802"/>
            <a:ext cx="714380" cy="21431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9" name="18 Flecha abajo"/>
          <p:cNvSpPr/>
          <p:nvPr/>
        </p:nvSpPr>
        <p:spPr>
          <a:xfrm rot="2682241">
            <a:off x="2414150" y="1135617"/>
            <a:ext cx="500066" cy="773124"/>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0" name="19 Cerrar llave"/>
          <p:cNvSpPr/>
          <p:nvPr/>
        </p:nvSpPr>
        <p:spPr>
          <a:xfrm rot="5400000">
            <a:off x="6286512" y="1357298"/>
            <a:ext cx="571504" cy="3429024"/>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23" name="22 CuadroTexto"/>
          <p:cNvSpPr txBox="1"/>
          <p:nvPr/>
        </p:nvSpPr>
        <p:spPr>
          <a:xfrm>
            <a:off x="5000628" y="3500438"/>
            <a:ext cx="2928958" cy="1077218"/>
          </a:xfrm>
          <a:prstGeom prst="rect">
            <a:avLst/>
          </a:prstGeom>
          <a:noFill/>
        </p:spPr>
        <p:txBody>
          <a:bodyPr wrap="square" rtlCol="0">
            <a:spAutoFit/>
          </a:bodyPr>
          <a:lstStyle/>
          <a:p>
            <a:r>
              <a:rPr lang="es-ES" sz="3200" dirty="0" smtClean="0">
                <a:solidFill>
                  <a:srgbClr val="FF0000"/>
                </a:solidFill>
                <a:effectLst>
                  <a:outerShdw blurRad="38100" dist="38100" dir="2700000" algn="tl">
                    <a:srgbClr val="000000">
                      <a:alpha val="43137"/>
                    </a:srgbClr>
                  </a:outerShdw>
                </a:effectLst>
              </a:rPr>
              <a:t>FONTANERÍA Y TUBERÍAS</a:t>
            </a:r>
            <a:endParaRPr lang="es-ES" sz="3200" dirty="0">
              <a:solidFill>
                <a:srgbClr val="FF0000"/>
              </a:solidFill>
              <a:effectLst>
                <a:outerShdw blurRad="38100" dist="38100" dir="2700000" algn="tl">
                  <a:srgbClr val="000000">
                    <a:alpha val="43137"/>
                  </a:srgbClr>
                </a:outerShdw>
              </a:effectLst>
            </a:endParaRPr>
          </a:p>
        </p:txBody>
      </p:sp>
      <p:sp>
        <p:nvSpPr>
          <p:cNvPr id="29" name="28 CuadroTexto"/>
          <p:cNvSpPr txBox="1"/>
          <p:nvPr/>
        </p:nvSpPr>
        <p:spPr>
          <a:xfrm>
            <a:off x="857224" y="4643446"/>
            <a:ext cx="4071966" cy="1815882"/>
          </a:xfrm>
          <a:prstGeom prst="rect">
            <a:avLst/>
          </a:prstGeom>
          <a:noFill/>
        </p:spPr>
        <p:txBody>
          <a:bodyPr wrap="square" rtlCol="0">
            <a:spAutoFit/>
          </a:bodyPr>
          <a:lstStyle/>
          <a:p>
            <a:r>
              <a:rPr lang="es-ES" sz="2800" dirty="0" smtClean="0"/>
              <a:t>Tuberías, uniones y accesorios de tuberías, aparatos sanitarios, rociadores…</a:t>
            </a:r>
            <a:endParaRPr lang="es-ES" sz="2800" dirty="0"/>
          </a:p>
        </p:txBody>
      </p:sp>
      <p:cxnSp>
        <p:nvCxnSpPr>
          <p:cNvPr id="15" name="14 Conector recto de flecha"/>
          <p:cNvCxnSpPr/>
          <p:nvPr/>
        </p:nvCxnSpPr>
        <p:spPr>
          <a:xfrm rot="10800000" flipV="1">
            <a:off x="4500562" y="4643446"/>
            <a:ext cx="1000132"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¿Qué es BIM?</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571472" y="1357298"/>
            <a:ext cx="8197501" cy="954107"/>
          </a:xfrm>
          <a:prstGeom prst="rect">
            <a:avLst/>
          </a:prstGeom>
          <a:noFill/>
        </p:spPr>
        <p:txBody>
          <a:bodyPr wrap="none" rtlCol="0">
            <a:spAutoFit/>
          </a:bodyPr>
          <a:lstStyle/>
          <a:p>
            <a:r>
              <a:rPr lang="es-ES" sz="2800" dirty="0" smtClean="0"/>
              <a:t>Metodología de trabajo colaborativa para la creación y </a:t>
            </a:r>
          </a:p>
          <a:p>
            <a:r>
              <a:rPr lang="es-ES" sz="2800" dirty="0" smtClean="0"/>
              <a:t>gestión de un proyecto de construcción.</a:t>
            </a:r>
            <a:endParaRPr lang="es-ES" sz="2800" dirty="0"/>
          </a:p>
        </p:txBody>
      </p:sp>
      <p:sp>
        <p:nvSpPr>
          <p:cNvPr id="14" name="13 CuadroTexto"/>
          <p:cNvSpPr txBox="1"/>
          <p:nvPr/>
        </p:nvSpPr>
        <p:spPr>
          <a:xfrm>
            <a:off x="0" y="2500306"/>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¿Qué significa BIM?</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14 CuadroTexto"/>
          <p:cNvSpPr txBox="1"/>
          <p:nvPr/>
        </p:nvSpPr>
        <p:spPr>
          <a:xfrm>
            <a:off x="571472" y="3357562"/>
            <a:ext cx="7786742" cy="954107"/>
          </a:xfrm>
          <a:prstGeom prst="rect">
            <a:avLst/>
          </a:prstGeom>
          <a:noFill/>
        </p:spPr>
        <p:txBody>
          <a:bodyPr wrap="square" rtlCol="0">
            <a:spAutoFit/>
          </a:bodyPr>
          <a:lstStyle/>
          <a:p>
            <a:pPr algn="ctr"/>
            <a:r>
              <a:rPr lang="es-ES" sz="2800" dirty="0" err="1" smtClean="0"/>
              <a:t>Building</a:t>
            </a:r>
            <a:r>
              <a:rPr lang="es-ES" sz="2800" dirty="0" smtClean="0"/>
              <a:t> </a:t>
            </a:r>
            <a:r>
              <a:rPr lang="es-ES" sz="2800" dirty="0" err="1" smtClean="0"/>
              <a:t>Information</a:t>
            </a:r>
            <a:r>
              <a:rPr lang="es-ES" sz="2800" dirty="0" smtClean="0"/>
              <a:t> </a:t>
            </a:r>
            <a:r>
              <a:rPr lang="es-ES" sz="2800" dirty="0" err="1" smtClean="0"/>
              <a:t>Modeling</a:t>
            </a:r>
            <a:r>
              <a:rPr lang="es-ES" sz="2800" dirty="0" smtClean="0"/>
              <a:t> </a:t>
            </a:r>
          </a:p>
          <a:p>
            <a:pPr algn="ctr"/>
            <a:r>
              <a:rPr lang="es-ES" sz="2800" dirty="0" smtClean="0"/>
              <a:t>(Modelado de información de construcción</a:t>
            </a:r>
            <a:r>
              <a:rPr lang="es-ES" dirty="0" smtClean="0"/>
              <a:t>)</a:t>
            </a:r>
            <a:endParaRPr lang="es-ES" dirty="0"/>
          </a:p>
        </p:txBody>
      </p:sp>
      <p:sp>
        <p:nvSpPr>
          <p:cNvPr id="16" name="15 CuadroTexto"/>
          <p:cNvSpPr txBox="1"/>
          <p:nvPr/>
        </p:nvSpPr>
        <p:spPr>
          <a:xfrm>
            <a:off x="0" y="442913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 BIM</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16 CuadroTexto"/>
          <p:cNvSpPr txBox="1"/>
          <p:nvPr/>
        </p:nvSpPr>
        <p:spPr>
          <a:xfrm>
            <a:off x="571472" y="5286388"/>
            <a:ext cx="7706084" cy="1384995"/>
          </a:xfrm>
          <a:prstGeom prst="rect">
            <a:avLst/>
          </a:prstGeom>
          <a:noFill/>
        </p:spPr>
        <p:txBody>
          <a:bodyPr wrap="none" rtlCol="0">
            <a:spAutoFit/>
          </a:bodyPr>
          <a:lstStyle/>
          <a:p>
            <a:r>
              <a:rPr lang="es-ES" sz="2800" dirty="0" smtClean="0"/>
              <a:t>Centralizar toda la información del proyecto en un </a:t>
            </a:r>
          </a:p>
          <a:p>
            <a:r>
              <a:rPr lang="es-ES" sz="2800" dirty="0" smtClean="0"/>
              <a:t>modelo de información digital creado por todos los </a:t>
            </a:r>
          </a:p>
          <a:p>
            <a:r>
              <a:rPr lang="es-ES" sz="2800" dirty="0" smtClean="0"/>
              <a:t>agentes.</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Scale>
                                      <p:cBhvr>
                                        <p:cTn id="1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4"/>
                                        </p:tgtEl>
                                        <p:attrNameLst>
                                          <p:attrName>ppt_x</p:attrName>
                                          <p:attrName>ppt_y</p:attrName>
                                        </p:attrNameLst>
                                      </p:cBhvr>
                                    </p:animMotion>
                                    <p:animEffect transition="in" filter="fade">
                                      <p:cBhvr>
                                        <p:cTn id="21" dur="1000"/>
                                        <p:tgtEl>
                                          <p:spTgt spid="14"/>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Scale>
                                      <p:cBhvr>
                                        <p:cTn id="2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5"/>
                                        </p:tgtEl>
                                        <p:attrNameLst>
                                          <p:attrName>ppt_x</p:attrName>
                                          <p:attrName>ppt_y</p:attrName>
                                        </p:attrNameLst>
                                      </p:cBhvr>
                                    </p:animMotion>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Scale>
                                      <p:cBhvr>
                                        <p:cTn id="3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6"/>
                                        </p:tgtEl>
                                        <p:attrNameLst>
                                          <p:attrName>ppt_x</p:attrName>
                                          <p:attrName>ppt_y</p:attrName>
                                        </p:attrNameLst>
                                      </p:cBhvr>
                                    </p:animMotion>
                                    <p:animEffect transition="in" filter="fade">
                                      <p:cBhvr>
                                        <p:cTn id="33" dur="1000"/>
                                        <p:tgtEl>
                                          <p:spTgt spid="16"/>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7"/>
                                        </p:tgtEl>
                                        <p:attrNameLst>
                                          <p:attrName>ppt_x</p:attrName>
                                          <p:attrName>ppt_y</p:attrName>
                                        </p:attrNameLst>
                                      </p:cBhvr>
                                    </p:animMotion>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MEP</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22 CuadroTexto"/>
          <p:cNvSpPr txBox="1"/>
          <p:nvPr/>
        </p:nvSpPr>
        <p:spPr>
          <a:xfrm>
            <a:off x="5572132" y="3643314"/>
            <a:ext cx="2928958" cy="584775"/>
          </a:xfrm>
          <a:prstGeom prst="rect">
            <a:avLst/>
          </a:prstGeom>
          <a:noFill/>
        </p:spPr>
        <p:txBody>
          <a:bodyPr wrap="square" rtlCol="0">
            <a:spAutoFit/>
          </a:bodyPr>
          <a:lstStyle/>
          <a:p>
            <a:r>
              <a:rPr lang="es-ES" sz="3200" dirty="0" smtClean="0">
                <a:solidFill>
                  <a:srgbClr val="FF0000"/>
                </a:solidFill>
                <a:effectLst>
                  <a:outerShdw blurRad="38100" dist="38100" dir="2700000" algn="tl">
                    <a:srgbClr val="000000">
                      <a:alpha val="43137"/>
                    </a:srgbClr>
                  </a:outerShdw>
                </a:effectLst>
              </a:rPr>
              <a:t>ELECTRICIDAD</a:t>
            </a:r>
            <a:endParaRPr lang="es-ES" sz="3200" dirty="0">
              <a:solidFill>
                <a:srgbClr val="FF0000"/>
              </a:solidFill>
              <a:effectLst>
                <a:outerShdw blurRad="38100" dist="38100" dir="2700000" algn="tl">
                  <a:srgbClr val="000000">
                    <a:alpha val="43137"/>
                  </a:srgbClr>
                </a:outerShdw>
              </a:effectLst>
            </a:endParaRPr>
          </a:p>
        </p:txBody>
      </p:sp>
      <p:sp>
        <p:nvSpPr>
          <p:cNvPr id="29" name="28 CuadroTexto"/>
          <p:cNvSpPr txBox="1"/>
          <p:nvPr/>
        </p:nvSpPr>
        <p:spPr>
          <a:xfrm>
            <a:off x="571472" y="3857628"/>
            <a:ext cx="4714908" cy="2862322"/>
          </a:xfrm>
          <a:prstGeom prst="rect">
            <a:avLst/>
          </a:prstGeom>
          <a:noFill/>
        </p:spPr>
        <p:txBody>
          <a:bodyPr wrap="square" rtlCol="0">
            <a:spAutoFit/>
          </a:bodyPr>
          <a:lstStyle/>
          <a:p>
            <a:pPr>
              <a:buFontTx/>
              <a:buChar char="-"/>
            </a:pPr>
            <a:r>
              <a:rPr lang="es-ES" sz="2800" dirty="0" smtClean="0"/>
              <a:t> Cable</a:t>
            </a:r>
          </a:p>
          <a:p>
            <a:pPr>
              <a:buFontTx/>
              <a:buChar char="-"/>
            </a:pPr>
            <a:r>
              <a:rPr lang="es-ES" sz="2800" dirty="0" smtClean="0"/>
              <a:t> Bandeja de cables, tubos…</a:t>
            </a:r>
          </a:p>
          <a:p>
            <a:pPr>
              <a:buFontTx/>
              <a:buChar char="-"/>
            </a:pPr>
            <a:r>
              <a:rPr lang="es-ES" sz="2800" dirty="0" smtClean="0"/>
              <a:t> Equipos eléctricos</a:t>
            </a:r>
          </a:p>
          <a:p>
            <a:pPr>
              <a:buFontTx/>
              <a:buChar char="-"/>
            </a:pPr>
            <a:r>
              <a:rPr lang="es-ES" sz="2800" dirty="0" smtClean="0"/>
              <a:t> Dispositivos </a:t>
            </a:r>
            <a:r>
              <a:rPr lang="es-ES" sz="2000" dirty="0" smtClean="0"/>
              <a:t>(tomas de corriente, interruptores, conexiones de red, detectores de humo…)</a:t>
            </a:r>
          </a:p>
          <a:p>
            <a:pPr>
              <a:buFontTx/>
              <a:buChar char="-"/>
            </a:pPr>
            <a:r>
              <a:rPr lang="es-ES" sz="2800" dirty="0" smtClean="0"/>
              <a:t> Luminarias</a:t>
            </a:r>
            <a:endParaRPr lang="es-ES" sz="2800" dirty="0"/>
          </a:p>
        </p:txBody>
      </p:sp>
      <p:cxnSp>
        <p:nvCxnSpPr>
          <p:cNvPr id="15" name="14 Conector recto de flecha"/>
          <p:cNvCxnSpPr/>
          <p:nvPr/>
        </p:nvCxnSpPr>
        <p:spPr>
          <a:xfrm rot="10800000" flipV="1">
            <a:off x="5143504" y="4214818"/>
            <a:ext cx="1643074" cy="10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098" name="Picture 2"/>
          <p:cNvPicPr>
            <a:picLocks noChangeAspect="1" noChangeArrowheads="1"/>
          </p:cNvPicPr>
          <p:nvPr/>
        </p:nvPicPr>
        <p:blipFill>
          <a:blip r:embed="rId4" cstate="print"/>
          <a:srcRect l="9883" b="67774"/>
          <a:stretch>
            <a:fillRect/>
          </a:stretch>
        </p:blipFill>
        <p:spPr bwMode="auto">
          <a:xfrm>
            <a:off x="428596" y="1643050"/>
            <a:ext cx="8566937" cy="1722426"/>
          </a:xfrm>
          <a:prstGeom prst="rect">
            <a:avLst/>
          </a:prstGeom>
          <a:noFill/>
          <a:ln w="9525">
            <a:noFill/>
            <a:miter lim="800000"/>
            <a:headEnd/>
            <a:tailEnd/>
          </a:ln>
          <a:effectLst/>
        </p:spPr>
      </p:pic>
      <p:sp>
        <p:nvSpPr>
          <p:cNvPr id="14" name="13 Elipse"/>
          <p:cNvSpPr/>
          <p:nvPr/>
        </p:nvSpPr>
        <p:spPr>
          <a:xfrm>
            <a:off x="857224" y="1785926"/>
            <a:ext cx="571504" cy="21431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6" name="15 Flecha abajo"/>
          <p:cNvSpPr/>
          <p:nvPr/>
        </p:nvSpPr>
        <p:spPr>
          <a:xfrm rot="2682241">
            <a:off x="1271141" y="1064181"/>
            <a:ext cx="500066" cy="773124"/>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7" name="16 Cerrar llave"/>
          <p:cNvSpPr/>
          <p:nvPr/>
        </p:nvSpPr>
        <p:spPr>
          <a:xfrm rot="5400000">
            <a:off x="6715140" y="1285860"/>
            <a:ext cx="571504" cy="4000528"/>
          </a:xfrm>
          <a:prstGeom prst="rightBrace">
            <a:avLst>
              <a:gd name="adj1" fmla="val 5707"/>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14"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2" name="Picture 2"/>
          <p:cNvPicPr>
            <a:picLocks noChangeAspect="1" noChangeArrowheads="1"/>
          </p:cNvPicPr>
          <p:nvPr/>
        </p:nvPicPr>
        <p:blipFill>
          <a:blip r:embed="rId4" cstate="print"/>
          <a:srcRect l="20864" t="26367" r="23133" b="11133"/>
          <a:stretch>
            <a:fillRect/>
          </a:stretch>
        </p:blipFill>
        <p:spPr bwMode="auto">
          <a:xfrm>
            <a:off x="857224" y="2000240"/>
            <a:ext cx="7286676" cy="4572008"/>
          </a:xfrm>
          <a:prstGeom prst="rect">
            <a:avLst/>
          </a:prstGeom>
          <a:noFill/>
          <a:ln w="9525">
            <a:noFill/>
            <a:miter lim="800000"/>
            <a:headEnd/>
            <a:tailEnd/>
          </a:ln>
          <a:effectLst/>
        </p:spPr>
      </p:pic>
      <p:sp>
        <p:nvSpPr>
          <p:cNvPr id="13" name="12 CuadroTexto"/>
          <p:cNvSpPr txBox="1"/>
          <p:nvPr/>
        </p:nvSpPr>
        <p:spPr>
          <a:xfrm>
            <a:off x="857224" y="1500174"/>
            <a:ext cx="4786346" cy="523220"/>
          </a:xfrm>
          <a:prstGeom prst="rect">
            <a:avLst/>
          </a:prstGeom>
          <a:noFill/>
        </p:spPr>
        <p:txBody>
          <a:bodyPr wrap="square" rtlCol="0">
            <a:spAutoFit/>
          </a:bodyPr>
          <a:lstStyle/>
          <a:p>
            <a:r>
              <a:rPr lang="es-ES" sz="2800" dirty="0" smtClean="0"/>
              <a:t>Vivienda unifamiliar (vista 3D)</a:t>
            </a:r>
            <a:endParaRPr lang="es-E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857224" y="1500174"/>
            <a:ext cx="5357850" cy="523220"/>
          </a:xfrm>
          <a:prstGeom prst="rect">
            <a:avLst/>
          </a:prstGeom>
          <a:noFill/>
        </p:spPr>
        <p:txBody>
          <a:bodyPr wrap="square" rtlCol="0">
            <a:spAutoFit/>
          </a:bodyPr>
          <a:lstStyle/>
          <a:p>
            <a:r>
              <a:rPr lang="es-ES" sz="2800" dirty="0" smtClean="0"/>
              <a:t>Vivienda unifamiliar (Sección 3D)</a:t>
            </a:r>
            <a:endParaRPr lang="es-ES" sz="2800" dirty="0"/>
          </a:p>
        </p:txBody>
      </p:sp>
      <p:pic>
        <p:nvPicPr>
          <p:cNvPr id="6146" name="Picture 2"/>
          <p:cNvPicPr>
            <a:picLocks noChangeAspect="1" noChangeArrowheads="1"/>
          </p:cNvPicPr>
          <p:nvPr/>
        </p:nvPicPr>
        <p:blipFill>
          <a:blip r:embed="rId4" cstate="print"/>
          <a:srcRect l="23060" t="24414" r="20388" b="11133"/>
          <a:stretch>
            <a:fillRect/>
          </a:stretch>
        </p:blipFill>
        <p:spPr bwMode="auto">
          <a:xfrm>
            <a:off x="785786" y="2143092"/>
            <a:ext cx="735811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2"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1857356" y="1500174"/>
            <a:ext cx="5929354" cy="424731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RESUMEN  DE LA METODOLOGÍA BIM MEDIANTE UN MAPA CONCEPTUAL</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Metodología BIM.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2"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1857356" y="1500174"/>
            <a:ext cx="5929354" cy="424731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RESUMEN  DEL SOFTWARE REVIT MEDIANTE UN MAPA CONCEPTUAL</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vit.jpg"/>
          <p:cNvPicPr>
            <a:picLocks noChangeAspect="1"/>
          </p:cNvPicPr>
          <p:nvPr/>
        </p:nvPicPr>
        <p:blipFill>
          <a:blip r:embed="rId2" cstate="print"/>
          <a:stretch>
            <a:fillRect/>
          </a:stretch>
        </p:blipFill>
        <p:spPr>
          <a:xfrm>
            <a:off x="0" y="856115"/>
            <a:ext cx="9144000" cy="51457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¿Qué supone BIM?</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357158" y="1428736"/>
            <a:ext cx="8579849" cy="4401205"/>
          </a:xfrm>
          <a:prstGeom prst="rect">
            <a:avLst/>
          </a:prstGeom>
          <a:noFill/>
        </p:spPr>
        <p:txBody>
          <a:bodyPr wrap="none" rtlCol="0">
            <a:spAutoFit/>
          </a:bodyPr>
          <a:lstStyle/>
          <a:p>
            <a:r>
              <a:rPr lang="es-ES" sz="2800" dirty="0" smtClean="0"/>
              <a:t>Evolución de los sistemas de diseño tradicionales basados</a:t>
            </a:r>
          </a:p>
          <a:p>
            <a:r>
              <a:rPr lang="es-ES" sz="2800" dirty="0" smtClean="0"/>
              <a:t>en el plano.</a:t>
            </a:r>
          </a:p>
          <a:p>
            <a:endParaRPr lang="es-ES" sz="2800" dirty="0" smtClean="0"/>
          </a:p>
          <a:p>
            <a:r>
              <a:rPr lang="es-ES" sz="2800" dirty="0" smtClean="0"/>
              <a:t>Incorpora información:</a:t>
            </a:r>
          </a:p>
          <a:p>
            <a:endParaRPr lang="es-ES" sz="2800" dirty="0" smtClean="0"/>
          </a:p>
          <a:p>
            <a:r>
              <a:rPr lang="es-ES" sz="2800" dirty="0"/>
              <a:t>	</a:t>
            </a:r>
            <a:r>
              <a:rPr lang="es-ES" sz="2800" dirty="0" smtClean="0"/>
              <a:t>- geométrica (3D)</a:t>
            </a:r>
          </a:p>
          <a:p>
            <a:r>
              <a:rPr lang="es-ES" sz="2800" dirty="0"/>
              <a:t>	</a:t>
            </a:r>
            <a:r>
              <a:rPr lang="es-ES" sz="2800" dirty="0" smtClean="0"/>
              <a:t>- de tiempos (4D)</a:t>
            </a:r>
          </a:p>
          <a:p>
            <a:r>
              <a:rPr lang="es-ES" sz="2800" dirty="0"/>
              <a:t>	</a:t>
            </a:r>
            <a:r>
              <a:rPr lang="es-ES" sz="2800" dirty="0" smtClean="0"/>
              <a:t>- de costes (5D)</a:t>
            </a:r>
          </a:p>
          <a:p>
            <a:r>
              <a:rPr lang="es-ES" sz="2800" dirty="0"/>
              <a:t>	</a:t>
            </a:r>
            <a:r>
              <a:rPr lang="es-ES" sz="2800" dirty="0" smtClean="0"/>
              <a:t>- ambiental (6D)</a:t>
            </a:r>
          </a:p>
          <a:p>
            <a:r>
              <a:rPr lang="es-ES" sz="2800" dirty="0"/>
              <a:t>	</a:t>
            </a:r>
            <a:r>
              <a:rPr lang="es-ES" sz="2800" dirty="0" smtClean="0"/>
              <a:t>- mantenimiento (7D).</a:t>
            </a:r>
            <a:endParaRPr lang="es-ES" sz="2800" dirty="0"/>
          </a:p>
        </p:txBody>
      </p:sp>
      <p:sp>
        <p:nvSpPr>
          <p:cNvPr id="9" name="8 Cerrar llave"/>
          <p:cNvSpPr/>
          <p:nvPr/>
        </p:nvSpPr>
        <p:spPr>
          <a:xfrm>
            <a:off x="4572000" y="3429000"/>
            <a:ext cx="1071570" cy="250033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sp>
        <p:nvSpPr>
          <p:cNvPr id="10" name="9 CuadroTexto"/>
          <p:cNvSpPr txBox="1"/>
          <p:nvPr/>
        </p:nvSpPr>
        <p:spPr>
          <a:xfrm>
            <a:off x="5857884" y="4357694"/>
            <a:ext cx="2928958" cy="523220"/>
          </a:xfrm>
          <a:prstGeom prst="rect">
            <a:avLst/>
          </a:prstGeom>
          <a:noFill/>
        </p:spPr>
        <p:txBody>
          <a:bodyPr wrap="square" rtlCol="0">
            <a:spAutoFit/>
          </a:bodyPr>
          <a:lstStyle/>
          <a:p>
            <a:r>
              <a:rPr lang="es-ES" sz="2800" dirty="0" smtClean="0"/>
              <a:t>Dimensiones BIM</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 calcmode="lin" valueType="num">
                                      <p:cBhvr>
                                        <p:cTn id="7"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animEffect transition="in" filter="fade">
                                      <p:cBhvr>
                                        <p:cTn id="13" dur="1000"/>
                                        <p:tgtEl>
                                          <p:spTgt spid="13">
                                            <p:txEl>
                                              <p:pRg st="5" end="5"/>
                                            </p:txEl>
                                          </p:spTgt>
                                        </p:tgtEl>
                                      </p:cBhvr>
                                    </p:animEffect>
                                    <p:anim calcmode="lin" valueType="num">
                                      <p:cBhvr>
                                        <p:cTn id="1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xEl>
                                              <p:pRg st="6" end="6"/>
                                            </p:txEl>
                                          </p:spTgt>
                                        </p:tgtEl>
                                        <p:attrNameLst>
                                          <p:attrName>style.visibility</p:attrName>
                                        </p:attrNameLst>
                                      </p:cBhvr>
                                      <p:to>
                                        <p:strVal val="visible"/>
                                      </p:to>
                                    </p:set>
                                    <p:animEffect transition="in" filter="fade">
                                      <p:cBhvr>
                                        <p:cTn id="18" dur="1000"/>
                                        <p:tgtEl>
                                          <p:spTgt spid="13">
                                            <p:txEl>
                                              <p:pRg st="6" end="6"/>
                                            </p:txEl>
                                          </p:spTgt>
                                        </p:tgtEl>
                                      </p:cBhvr>
                                    </p:animEffect>
                                    <p:anim calcmode="lin" valueType="num">
                                      <p:cBhvr>
                                        <p:cTn id="19"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animEffect transition="in" filter="fade">
                                      <p:cBhvr>
                                        <p:cTn id="23" dur="1000"/>
                                        <p:tgtEl>
                                          <p:spTgt spid="13">
                                            <p:txEl>
                                              <p:pRg st="7" end="7"/>
                                            </p:txEl>
                                          </p:spTgt>
                                        </p:tgtEl>
                                      </p:cBhvr>
                                    </p:animEffect>
                                    <p:anim calcmode="lin" valueType="num">
                                      <p:cBhvr>
                                        <p:cTn id="24"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animEffect transition="in" filter="fade">
                                      <p:cBhvr>
                                        <p:cTn id="28" dur="1000"/>
                                        <p:tgtEl>
                                          <p:spTgt spid="13">
                                            <p:txEl>
                                              <p:pRg st="8" end="8"/>
                                            </p:txEl>
                                          </p:spTgt>
                                        </p:tgtEl>
                                      </p:cBhvr>
                                    </p:animEffect>
                                    <p:anim calcmode="lin" valueType="num">
                                      <p:cBhvr>
                                        <p:cTn id="29"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xEl>
                                              <p:pRg st="9" end="9"/>
                                            </p:txEl>
                                          </p:spTgt>
                                        </p:tgtEl>
                                        <p:attrNameLst>
                                          <p:attrName>style.visibility</p:attrName>
                                        </p:attrNameLst>
                                      </p:cBhvr>
                                      <p:to>
                                        <p:strVal val="visible"/>
                                      </p:to>
                                    </p:set>
                                    <p:animEffect transition="in" filter="fade">
                                      <p:cBhvr>
                                        <p:cTn id="33" dur="1000"/>
                                        <p:tgtEl>
                                          <p:spTgt spid="13">
                                            <p:txEl>
                                              <p:pRg st="9" end="9"/>
                                            </p:txEl>
                                          </p:spTgt>
                                        </p:tgtEl>
                                      </p:cBhvr>
                                    </p:animEffect>
                                    <p:anim calcmode="lin" valueType="num">
                                      <p:cBhvr>
                                        <p:cTn id="34"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Dimensión 4D</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285720" y="2285992"/>
            <a:ext cx="8473538" cy="1815882"/>
          </a:xfrm>
          <a:prstGeom prst="rect">
            <a:avLst/>
          </a:prstGeom>
          <a:noFill/>
        </p:spPr>
        <p:txBody>
          <a:bodyPr wrap="none" rtlCol="0">
            <a:spAutoFit/>
          </a:bodyPr>
          <a:lstStyle/>
          <a:p>
            <a:r>
              <a:rPr lang="es-ES" sz="2800" dirty="0" smtClean="0"/>
              <a:t>Asignar a cada elemento una secuencia de construcción</a:t>
            </a:r>
          </a:p>
          <a:p>
            <a:r>
              <a:rPr lang="es-ES" sz="2800" dirty="0" smtClean="0"/>
              <a:t>que permite controlar la dinámica del proyecto y realizar</a:t>
            </a:r>
          </a:p>
          <a:p>
            <a:r>
              <a:rPr lang="es-ES" sz="2800" dirty="0" smtClean="0"/>
              <a:t>simulaciones, diseñar el plan de ejecución y anticiparnos</a:t>
            </a:r>
          </a:p>
          <a:p>
            <a:r>
              <a:rPr lang="es-ES" sz="2800" dirty="0" smtClean="0"/>
              <a:t>a las dificultades.</a:t>
            </a:r>
            <a:endParaRPr lang="es-ES" sz="2800" dirty="0"/>
          </a:p>
        </p:txBody>
      </p:sp>
      <p:sp>
        <p:nvSpPr>
          <p:cNvPr id="5" name="4 Flecha curvada hacia la derecha"/>
          <p:cNvSpPr/>
          <p:nvPr/>
        </p:nvSpPr>
        <p:spPr>
          <a:xfrm>
            <a:off x="1928794" y="857232"/>
            <a:ext cx="785818" cy="1000132"/>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solidFill>
                <a:schemeClr val="tx1"/>
              </a:solidFill>
            </a:endParaRPr>
          </a:p>
        </p:txBody>
      </p:sp>
      <p:sp>
        <p:nvSpPr>
          <p:cNvPr id="6" name="5 CuadroTexto"/>
          <p:cNvSpPr txBox="1"/>
          <p:nvPr/>
        </p:nvSpPr>
        <p:spPr>
          <a:xfrm>
            <a:off x="2857488" y="1500174"/>
            <a:ext cx="3571900" cy="523220"/>
          </a:xfrm>
          <a:prstGeom prst="rect">
            <a:avLst/>
          </a:prstGeom>
          <a:noFill/>
        </p:spPr>
        <p:txBody>
          <a:bodyPr wrap="square" rtlCol="0">
            <a:spAutoFit/>
          </a:bodyPr>
          <a:lstStyle/>
          <a:p>
            <a:r>
              <a:rPr lang="es-ES" sz="2800" b="1" dirty="0" smtClean="0"/>
              <a:t>Dimensión del tiempo</a:t>
            </a:r>
            <a:endParaRPr lang="es-ES" sz="2800" b="1" dirty="0"/>
          </a:p>
        </p:txBody>
      </p:sp>
      <p:sp>
        <p:nvSpPr>
          <p:cNvPr id="10" name="9 CuadroTexto"/>
          <p:cNvSpPr txBox="1"/>
          <p:nvPr/>
        </p:nvSpPr>
        <p:spPr>
          <a:xfrm>
            <a:off x="857224" y="5429264"/>
            <a:ext cx="2500330" cy="954107"/>
          </a:xfrm>
          <a:prstGeom prst="rect">
            <a:avLst/>
          </a:prstGeom>
          <a:noFill/>
        </p:spPr>
        <p:txBody>
          <a:bodyPr wrap="square" rtlCol="0">
            <a:spAutoFit/>
          </a:bodyPr>
          <a:lstStyle/>
          <a:p>
            <a:r>
              <a:rPr lang="es-ES" sz="2800" dirty="0" smtClean="0"/>
              <a:t>Aumenta la productividad</a:t>
            </a:r>
            <a:endParaRPr lang="es-ES" sz="2800" dirty="0"/>
          </a:p>
        </p:txBody>
      </p:sp>
      <p:sp>
        <p:nvSpPr>
          <p:cNvPr id="14" name="13 CuadroTexto"/>
          <p:cNvSpPr txBox="1"/>
          <p:nvPr/>
        </p:nvSpPr>
        <p:spPr>
          <a:xfrm>
            <a:off x="4643438" y="5500702"/>
            <a:ext cx="3857652" cy="954107"/>
          </a:xfrm>
          <a:prstGeom prst="rect">
            <a:avLst/>
          </a:prstGeom>
          <a:noFill/>
        </p:spPr>
        <p:txBody>
          <a:bodyPr wrap="square" rtlCol="0">
            <a:spAutoFit/>
          </a:bodyPr>
          <a:lstStyle/>
          <a:p>
            <a:r>
              <a:rPr lang="es-ES" sz="2800" dirty="0" smtClean="0"/>
              <a:t>Facilitar cumplimiento de los plazos previstos</a:t>
            </a:r>
            <a:endParaRPr lang="es-ES" sz="2800" dirty="0"/>
          </a:p>
        </p:txBody>
      </p:sp>
      <p:cxnSp>
        <p:nvCxnSpPr>
          <p:cNvPr id="16" name="15 Conector recto de flecha"/>
          <p:cNvCxnSpPr/>
          <p:nvPr/>
        </p:nvCxnSpPr>
        <p:spPr>
          <a:xfrm rot="10800000" flipV="1">
            <a:off x="2571736" y="4071942"/>
            <a:ext cx="1428760" cy="12144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17 Conector recto de flecha"/>
          <p:cNvCxnSpPr/>
          <p:nvPr/>
        </p:nvCxnSpPr>
        <p:spPr>
          <a:xfrm>
            <a:off x="4357686" y="4071942"/>
            <a:ext cx="1500198" cy="1285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Bottom)">
                                      <p:cBhvr>
                                        <p:cTn id="19" dur="500"/>
                                        <p:tgtEl>
                                          <p:spTgt spid="16"/>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lide(fromBottom)">
                                      <p:cBhvr>
                                        <p:cTn id="27" dur="500"/>
                                        <p:tgtEl>
                                          <p:spTgt spid="1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Dimensión 5D</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100434" y="2285992"/>
            <a:ext cx="9043566" cy="523220"/>
          </a:xfrm>
          <a:prstGeom prst="rect">
            <a:avLst/>
          </a:prstGeom>
          <a:noFill/>
        </p:spPr>
        <p:txBody>
          <a:bodyPr wrap="none" rtlCol="0">
            <a:spAutoFit/>
          </a:bodyPr>
          <a:lstStyle/>
          <a:p>
            <a:r>
              <a:rPr lang="es-ES" sz="2800" dirty="0" smtClean="0"/>
              <a:t>Control de los costes y estimación de los gastos del proyecto</a:t>
            </a:r>
            <a:endParaRPr lang="es-ES" sz="2800" dirty="0"/>
          </a:p>
        </p:txBody>
      </p:sp>
      <p:sp>
        <p:nvSpPr>
          <p:cNvPr id="5" name="4 Flecha curvada hacia la derecha"/>
          <p:cNvSpPr/>
          <p:nvPr/>
        </p:nvSpPr>
        <p:spPr>
          <a:xfrm>
            <a:off x="1928794" y="857232"/>
            <a:ext cx="785818" cy="1000132"/>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solidFill>
                <a:schemeClr val="tx1"/>
              </a:solidFill>
            </a:endParaRPr>
          </a:p>
        </p:txBody>
      </p:sp>
      <p:sp>
        <p:nvSpPr>
          <p:cNvPr id="6" name="5 CuadroTexto"/>
          <p:cNvSpPr txBox="1"/>
          <p:nvPr/>
        </p:nvSpPr>
        <p:spPr>
          <a:xfrm>
            <a:off x="2857488" y="1500174"/>
            <a:ext cx="3571900" cy="523220"/>
          </a:xfrm>
          <a:prstGeom prst="rect">
            <a:avLst/>
          </a:prstGeom>
          <a:noFill/>
        </p:spPr>
        <p:txBody>
          <a:bodyPr wrap="square" rtlCol="0">
            <a:spAutoFit/>
          </a:bodyPr>
          <a:lstStyle/>
          <a:p>
            <a:r>
              <a:rPr lang="es-ES" sz="2800" b="1" dirty="0" smtClean="0"/>
              <a:t>Dimensión del coste</a:t>
            </a:r>
            <a:endParaRPr lang="es-ES" sz="2800" b="1" dirty="0"/>
          </a:p>
        </p:txBody>
      </p:sp>
      <p:sp>
        <p:nvSpPr>
          <p:cNvPr id="10" name="9 CuadroTexto"/>
          <p:cNvSpPr txBox="1"/>
          <p:nvPr/>
        </p:nvSpPr>
        <p:spPr>
          <a:xfrm>
            <a:off x="1428728" y="5715016"/>
            <a:ext cx="2071702" cy="523220"/>
          </a:xfrm>
          <a:prstGeom prst="rect">
            <a:avLst/>
          </a:prstGeom>
          <a:noFill/>
        </p:spPr>
        <p:txBody>
          <a:bodyPr wrap="square" rtlCol="0">
            <a:spAutoFit/>
          </a:bodyPr>
          <a:lstStyle/>
          <a:p>
            <a:r>
              <a:rPr lang="es-ES" sz="2800" dirty="0" smtClean="0"/>
              <a:t>Rentabilidad</a:t>
            </a:r>
            <a:endParaRPr lang="es-ES" sz="2800" dirty="0"/>
          </a:p>
        </p:txBody>
      </p:sp>
      <p:sp>
        <p:nvSpPr>
          <p:cNvPr id="14" name="13 CuadroTexto"/>
          <p:cNvSpPr txBox="1"/>
          <p:nvPr/>
        </p:nvSpPr>
        <p:spPr>
          <a:xfrm>
            <a:off x="4786314" y="5572140"/>
            <a:ext cx="2857520" cy="954107"/>
          </a:xfrm>
          <a:prstGeom prst="rect">
            <a:avLst/>
          </a:prstGeom>
          <a:noFill/>
        </p:spPr>
        <p:txBody>
          <a:bodyPr wrap="square" rtlCol="0">
            <a:spAutoFit/>
          </a:bodyPr>
          <a:lstStyle/>
          <a:p>
            <a:r>
              <a:rPr lang="es-ES" sz="2800" dirty="0" smtClean="0"/>
              <a:t>Cumplimiento de presupuestos</a:t>
            </a:r>
            <a:endParaRPr lang="es-ES" sz="2800" dirty="0"/>
          </a:p>
        </p:txBody>
      </p:sp>
      <p:cxnSp>
        <p:nvCxnSpPr>
          <p:cNvPr id="16" name="15 Conector recto de flecha"/>
          <p:cNvCxnSpPr/>
          <p:nvPr/>
        </p:nvCxnSpPr>
        <p:spPr>
          <a:xfrm rot="5400000">
            <a:off x="1964513" y="4679165"/>
            <a:ext cx="121444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17 Conector recto de flecha"/>
          <p:cNvCxnSpPr/>
          <p:nvPr/>
        </p:nvCxnSpPr>
        <p:spPr>
          <a:xfrm rot="5400000">
            <a:off x="5214942" y="4714884"/>
            <a:ext cx="128588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14 Conector recto de flecha"/>
          <p:cNvCxnSpPr/>
          <p:nvPr/>
        </p:nvCxnSpPr>
        <p:spPr>
          <a:xfrm rot="5400000">
            <a:off x="4071934" y="3071810"/>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16 CuadroTexto"/>
          <p:cNvSpPr txBox="1"/>
          <p:nvPr/>
        </p:nvSpPr>
        <p:spPr>
          <a:xfrm>
            <a:off x="285720" y="3429000"/>
            <a:ext cx="8501122" cy="523220"/>
          </a:xfrm>
          <a:prstGeom prst="rect">
            <a:avLst/>
          </a:prstGeom>
          <a:noFill/>
        </p:spPr>
        <p:txBody>
          <a:bodyPr wrap="square" rtlCol="0">
            <a:spAutoFit/>
          </a:bodyPr>
          <a:lstStyle/>
          <a:p>
            <a:r>
              <a:rPr lang="es-ES" sz="2800" dirty="0" smtClean="0"/>
              <a:t>Mayor control de la información financiera del proyecto</a:t>
            </a:r>
            <a:endParaRPr lang="es-ES" sz="2800" dirty="0"/>
          </a:p>
        </p:txBody>
      </p:sp>
      <p:sp>
        <p:nvSpPr>
          <p:cNvPr id="21" name="20 CuadroTexto"/>
          <p:cNvSpPr txBox="1"/>
          <p:nvPr/>
        </p:nvSpPr>
        <p:spPr>
          <a:xfrm>
            <a:off x="1071538" y="4286256"/>
            <a:ext cx="1339469" cy="523220"/>
          </a:xfrm>
          <a:prstGeom prst="rect">
            <a:avLst/>
          </a:prstGeom>
          <a:noFill/>
        </p:spPr>
        <p:txBody>
          <a:bodyPr wrap="none" rtlCol="0">
            <a:spAutoFit/>
          </a:bodyPr>
          <a:lstStyle/>
          <a:p>
            <a:r>
              <a:rPr lang="es-ES" sz="2800" dirty="0" smtClean="0"/>
              <a:t>mejorar</a:t>
            </a:r>
            <a:endParaRPr lang="es-ES" sz="2800" dirty="0"/>
          </a:p>
        </p:txBody>
      </p:sp>
      <p:sp>
        <p:nvSpPr>
          <p:cNvPr id="22" name="21 CuadroTexto"/>
          <p:cNvSpPr txBox="1"/>
          <p:nvPr/>
        </p:nvSpPr>
        <p:spPr>
          <a:xfrm>
            <a:off x="6072198" y="4357694"/>
            <a:ext cx="1268168" cy="523220"/>
          </a:xfrm>
          <a:prstGeom prst="rect">
            <a:avLst/>
          </a:prstGeom>
          <a:noFill/>
        </p:spPr>
        <p:txBody>
          <a:bodyPr wrap="none" rtlCol="0">
            <a:spAutoFit/>
          </a:bodyPr>
          <a:lstStyle/>
          <a:p>
            <a:r>
              <a:rPr lang="es-ES" sz="2800" dirty="0" smtClean="0"/>
              <a:t>facilitar</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lide(fromBottom)">
                                      <p:cBhvr>
                                        <p:cTn id="28" dur="500"/>
                                        <p:tgtEl>
                                          <p:spTgt spid="2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Bottom)">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lide(fromBottom)">
                                      <p:cBhvr>
                                        <p:cTn id="36" dur="500"/>
                                        <p:tgtEl>
                                          <p:spTgt spid="1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slide(fromBottom)">
                                      <p:cBhvr>
                                        <p:cTn id="39" dur="500"/>
                                        <p:tgtEl>
                                          <p:spTgt spid="22"/>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lide(fromBottom)">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p:bldP spid="10" grpId="0"/>
      <p:bldP spid="14" grpId="0"/>
      <p:bldP spid="17"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Dimensión 6D</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285720" y="2071678"/>
            <a:ext cx="8858280" cy="3108543"/>
          </a:xfrm>
          <a:prstGeom prst="rect">
            <a:avLst/>
          </a:prstGeom>
          <a:noFill/>
        </p:spPr>
        <p:txBody>
          <a:bodyPr wrap="square" rtlCol="0">
            <a:spAutoFit/>
          </a:bodyPr>
          <a:lstStyle/>
          <a:p>
            <a:r>
              <a:rPr lang="es-ES" sz="2800" dirty="0" smtClean="0"/>
              <a:t>Oportunidad de conocer como será el comportamiento del</a:t>
            </a:r>
          </a:p>
          <a:p>
            <a:r>
              <a:rPr lang="es-ES" sz="2800" dirty="0" smtClean="0"/>
              <a:t>proyecto antes de tomar decisiones importantes y antes de</a:t>
            </a:r>
          </a:p>
          <a:p>
            <a:r>
              <a:rPr lang="es-ES" sz="2800" dirty="0" smtClean="0"/>
              <a:t>que comience la construcción, teniendo en cuenta:</a:t>
            </a:r>
          </a:p>
          <a:p>
            <a:r>
              <a:rPr lang="es-ES" sz="2800" dirty="0"/>
              <a:t>	</a:t>
            </a:r>
            <a:r>
              <a:rPr lang="es-ES" sz="2800" dirty="0" smtClean="0"/>
              <a:t>- Situación</a:t>
            </a:r>
          </a:p>
          <a:p>
            <a:r>
              <a:rPr lang="es-ES" sz="2800" dirty="0"/>
              <a:t>	</a:t>
            </a:r>
            <a:r>
              <a:rPr lang="es-ES" sz="2800" dirty="0" smtClean="0"/>
              <a:t>- Orientación</a:t>
            </a:r>
          </a:p>
          <a:p>
            <a:r>
              <a:rPr lang="es-ES" sz="2800" dirty="0"/>
              <a:t>	</a:t>
            </a:r>
            <a:r>
              <a:rPr lang="es-ES" sz="2800" dirty="0" smtClean="0"/>
              <a:t>- Conductividad térmica</a:t>
            </a:r>
          </a:p>
          <a:p>
            <a:r>
              <a:rPr lang="es-ES" sz="2800" dirty="0" smtClean="0"/>
              <a:t>	- etc.</a:t>
            </a:r>
          </a:p>
        </p:txBody>
      </p:sp>
      <p:sp>
        <p:nvSpPr>
          <p:cNvPr id="5" name="4 Flecha curvada hacia la derecha"/>
          <p:cNvSpPr/>
          <p:nvPr/>
        </p:nvSpPr>
        <p:spPr>
          <a:xfrm>
            <a:off x="857224" y="857232"/>
            <a:ext cx="1571636" cy="1000132"/>
          </a:xfrm>
          <a:prstGeom prst="curvedRightArrow">
            <a:avLst>
              <a:gd name="adj1" fmla="val 25000"/>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solidFill>
                <a:schemeClr val="tx1"/>
              </a:solidFill>
            </a:endParaRPr>
          </a:p>
        </p:txBody>
      </p:sp>
      <p:sp>
        <p:nvSpPr>
          <p:cNvPr id="6" name="5 CuadroTexto"/>
          <p:cNvSpPr txBox="1"/>
          <p:nvPr/>
        </p:nvSpPr>
        <p:spPr>
          <a:xfrm>
            <a:off x="2500298" y="1357298"/>
            <a:ext cx="6643702" cy="523220"/>
          </a:xfrm>
          <a:prstGeom prst="rect">
            <a:avLst/>
          </a:prstGeom>
          <a:noFill/>
        </p:spPr>
        <p:txBody>
          <a:bodyPr wrap="square" rtlCol="0">
            <a:spAutoFit/>
          </a:bodyPr>
          <a:lstStyle/>
          <a:p>
            <a:r>
              <a:rPr lang="es-ES" sz="2800" b="1" dirty="0" smtClean="0"/>
              <a:t>Dimensión de la sostenibilidad del edificio</a:t>
            </a:r>
            <a:endParaRPr lang="es-ES" sz="2800" b="1" dirty="0"/>
          </a:p>
        </p:txBody>
      </p:sp>
      <p:sp>
        <p:nvSpPr>
          <p:cNvPr id="14" name="13 CuadroTexto"/>
          <p:cNvSpPr txBox="1"/>
          <p:nvPr/>
        </p:nvSpPr>
        <p:spPr>
          <a:xfrm>
            <a:off x="5572132" y="5500702"/>
            <a:ext cx="2857520" cy="954107"/>
          </a:xfrm>
          <a:prstGeom prst="rect">
            <a:avLst/>
          </a:prstGeom>
          <a:noFill/>
        </p:spPr>
        <p:txBody>
          <a:bodyPr wrap="square" rtlCol="0">
            <a:spAutoFit/>
          </a:bodyPr>
          <a:lstStyle/>
          <a:p>
            <a:r>
              <a:rPr lang="es-ES" sz="2800" dirty="0" smtClean="0"/>
              <a:t>Reducir consumo de energía</a:t>
            </a:r>
            <a:endParaRPr lang="es-ES" sz="2800" dirty="0"/>
          </a:p>
        </p:txBody>
      </p:sp>
      <p:sp>
        <p:nvSpPr>
          <p:cNvPr id="19" name="18 Cerrar llave"/>
          <p:cNvSpPr/>
          <p:nvPr/>
        </p:nvSpPr>
        <p:spPr>
          <a:xfrm>
            <a:off x="4572000" y="3429000"/>
            <a:ext cx="714380" cy="178595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sp>
        <p:nvSpPr>
          <p:cNvPr id="20" name="19 CuadroTexto"/>
          <p:cNvSpPr txBox="1"/>
          <p:nvPr/>
        </p:nvSpPr>
        <p:spPr>
          <a:xfrm>
            <a:off x="5429256" y="4143380"/>
            <a:ext cx="3332900" cy="369332"/>
          </a:xfrm>
          <a:prstGeom prst="rect">
            <a:avLst/>
          </a:prstGeom>
          <a:noFill/>
        </p:spPr>
        <p:txBody>
          <a:bodyPr wrap="none" rtlCol="0">
            <a:spAutoFit/>
          </a:bodyPr>
          <a:lstStyle/>
          <a:p>
            <a:r>
              <a:rPr lang="es-ES" dirty="0" smtClean="0"/>
              <a:t>Realizar estos análisis energéticos</a:t>
            </a:r>
            <a:endParaRPr lang="es-ES" dirty="0"/>
          </a:p>
        </p:txBody>
      </p:sp>
      <p:sp>
        <p:nvSpPr>
          <p:cNvPr id="23" name="22 Flecha abajo"/>
          <p:cNvSpPr/>
          <p:nvPr/>
        </p:nvSpPr>
        <p:spPr>
          <a:xfrm>
            <a:off x="6786578" y="4572008"/>
            <a:ext cx="642942" cy="92869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lide(fromBottom)">
                                      <p:cBhvr>
                                        <p:cTn id="19" dur="500"/>
                                        <p:tgtEl>
                                          <p:spTgt spid="19"/>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lide(fromBottom)">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lide(fromBottom)">
                                      <p:cBhvr>
                                        <p:cTn id="27" dur="500"/>
                                        <p:tgtEl>
                                          <p:spTgt spid="23"/>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p:bldP spid="14" grpId="0"/>
      <p:bldP spid="19" grpId="0" animBg="1"/>
      <p:bldP spid="20"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Dimensión 7D</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285720" y="2071678"/>
            <a:ext cx="8858280" cy="1384995"/>
          </a:xfrm>
          <a:prstGeom prst="rect">
            <a:avLst/>
          </a:prstGeom>
          <a:noFill/>
        </p:spPr>
        <p:txBody>
          <a:bodyPr wrap="square" rtlCol="0">
            <a:spAutoFit/>
          </a:bodyPr>
          <a:lstStyle/>
          <a:p>
            <a:r>
              <a:rPr lang="es-ES" sz="2800" dirty="0" smtClean="0"/>
              <a:t>Permite conocer el estado de las instalaciones durante la vida útil de los edificios, dotar de especificaciones para su mantenimiento, de manuales de uso, fechas de garantía…</a:t>
            </a:r>
          </a:p>
        </p:txBody>
      </p:sp>
      <p:sp>
        <p:nvSpPr>
          <p:cNvPr id="5" name="4 Flecha curvada hacia la derecha"/>
          <p:cNvSpPr/>
          <p:nvPr/>
        </p:nvSpPr>
        <p:spPr>
          <a:xfrm>
            <a:off x="857224" y="857232"/>
            <a:ext cx="1571636" cy="1000132"/>
          </a:xfrm>
          <a:prstGeom prst="curvedRightArrow">
            <a:avLst>
              <a:gd name="adj1" fmla="val 25000"/>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solidFill>
                <a:schemeClr val="tx1"/>
              </a:solidFill>
            </a:endParaRPr>
          </a:p>
        </p:txBody>
      </p:sp>
      <p:sp>
        <p:nvSpPr>
          <p:cNvPr id="6" name="5 CuadroTexto"/>
          <p:cNvSpPr txBox="1"/>
          <p:nvPr/>
        </p:nvSpPr>
        <p:spPr>
          <a:xfrm>
            <a:off x="2500298" y="1357298"/>
            <a:ext cx="5786478" cy="523220"/>
          </a:xfrm>
          <a:prstGeom prst="rect">
            <a:avLst/>
          </a:prstGeom>
          <a:noFill/>
        </p:spPr>
        <p:txBody>
          <a:bodyPr wrap="square" rtlCol="0">
            <a:spAutoFit/>
          </a:bodyPr>
          <a:lstStyle/>
          <a:p>
            <a:r>
              <a:rPr lang="es-ES" sz="2800" b="1" dirty="0" smtClean="0"/>
              <a:t>Dimensión del mantenimiento</a:t>
            </a:r>
          </a:p>
        </p:txBody>
      </p:sp>
      <p:sp>
        <p:nvSpPr>
          <p:cNvPr id="14" name="13 CuadroTexto"/>
          <p:cNvSpPr txBox="1"/>
          <p:nvPr/>
        </p:nvSpPr>
        <p:spPr>
          <a:xfrm>
            <a:off x="5643570" y="4214818"/>
            <a:ext cx="2857520" cy="1815882"/>
          </a:xfrm>
          <a:prstGeom prst="rect">
            <a:avLst/>
          </a:prstGeom>
          <a:noFill/>
        </p:spPr>
        <p:txBody>
          <a:bodyPr wrap="square" rtlCol="0">
            <a:spAutoFit/>
          </a:bodyPr>
          <a:lstStyle/>
          <a:p>
            <a:r>
              <a:rPr lang="es-ES" sz="2800" dirty="0" smtClean="0"/>
              <a:t>Nueva profesión vinculada con el mantenimiento de los edificios</a:t>
            </a:r>
            <a:endParaRPr lang="es-ES" sz="2800" dirty="0"/>
          </a:p>
        </p:txBody>
      </p:sp>
      <p:sp>
        <p:nvSpPr>
          <p:cNvPr id="11" name="10 CuadroTexto"/>
          <p:cNvSpPr txBox="1"/>
          <p:nvPr/>
        </p:nvSpPr>
        <p:spPr>
          <a:xfrm>
            <a:off x="642910" y="4714884"/>
            <a:ext cx="3286148" cy="523220"/>
          </a:xfrm>
          <a:prstGeom prst="rect">
            <a:avLst/>
          </a:prstGeom>
          <a:noFill/>
        </p:spPr>
        <p:txBody>
          <a:bodyPr wrap="square" rtlCol="0">
            <a:spAutoFit/>
          </a:bodyPr>
          <a:lstStyle/>
          <a:p>
            <a:r>
              <a:rPr lang="es-ES" sz="2800" dirty="0" err="1" smtClean="0"/>
              <a:t>Facility</a:t>
            </a:r>
            <a:r>
              <a:rPr lang="es-ES" sz="2800" dirty="0" smtClean="0"/>
              <a:t> Management</a:t>
            </a:r>
            <a:endParaRPr lang="es-ES" sz="2800" dirty="0"/>
          </a:p>
        </p:txBody>
      </p:sp>
      <p:sp>
        <p:nvSpPr>
          <p:cNvPr id="15" name="14 Flecha derecha"/>
          <p:cNvSpPr/>
          <p:nvPr/>
        </p:nvSpPr>
        <p:spPr>
          <a:xfrm>
            <a:off x="4071934" y="4714884"/>
            <a:ext cx="1071570" cy="571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lide(fromBottom)">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p:bldP spid="14" grpId="0"/>
      <p:bldP spid="11"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Uso del BIM</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357158" y="1428736"/>
            <a:ext cx="8327601" cy="1815882"/>
          </a:xfrm>
          <a:prstGeom prst="rect">
            <a:avLst/>
          </a:prstGeom>
          <a:noFill/>
        </p:spPr>
        <p:txBody>
          <a:bodyPr wrap="none" rtlCol="0">
            <a:spAutoFit/>
          </a:bodyPr>
          <a:lstStyle/>
          <a:p>
            <a:r>
              <a:rPr lang="es-ES" sz="2800" dirty="0" smtClean="0"/>
              <a:t>Va más allá de las fases de diseño.</a:t>
            </a:r>
          </a:p>
          <a:p>
            <a:endParaRPr lang="es-ES" sz="2800" dirty="0"/>
          </a:p>
          <a:p>
            <a:r>
              <a:rPr lang="es-ES" sz="2800" dirty="0" smtClean="0"/>
              <a:t>Abarca la ejecución del proyecto y se extiendo a lo largo</a:t>
            </a:r>
          </a:p>
          <a:p>
            <a:r>
              <a:rPr lang="es-ES" sz="2800" dirty="0" smtClean="0"/>
              <a:t>del ciclo de vida del edificio</a:t>
            </a:r>
            <a:endParaRPr lang="es-ES" sz="2800" dirty="0"/>
          </a:p>
        </p:txBody>
      </p:sp>
      <p:sp>
        <p:nvSpPr>
          <p:cNvPr id="6" name="5 CuadroTexto"/>
          <p:cNvSpPr txBox="1"/>
          <p:nvPr/>
        </p:nvSpPr>
        <p:spPr>
          <a:xfrm>
            <a:off x="2000232" y="5000636"/>
            <a:ext cx="5292987" cy="1384995"/>
          </a:xfrm>
          <a:prstGeom prst="rect">
            <a:avLst/>
          </a:prstGeom>
          <a:noFill/>
        </p:spPr>
        <p:txBody>
          <a:bodyPr wrap="none" rtlCol="0">
            <a:spAutoFit/>
          </a:bodyPr>
          <a:lstStyle/>
          <a:p>
            <a:pPr>
              <a:buFont typeface="Wingdings" pitchFamily="2" charset="2"/>
              <a:buChar char="v"/>
            </a:pPr>
            <a:r>
              <a:rPr lang="es-ES" sz="2800" dirty="0" smtClean="0"/>
              <a:t> Gestión del proyecto</a:t>
            </a:r>
          </a:p>
          <a:p>
            <a:endParaRPr lang="es-ES" sz="2800" dirty="0" smtClean="0"/>
          </a:p>
          <a:p>
            <a:pPr>
              <a:buFont typeface="Wingdings" pitchFamily="2" charset="2"/>
              <a:buChar char="v"/>
            </a:pPr>
            <a:r>
              <a:rPr lang="es-ES" sz="2800" dirty="0"/>
              <a:t> </a:t>
            </a:r>
            <a:r>
              <a:rPr lang="es-ES" sz="2800" dirty="0" smtClean="0"/>
              <a:t>Reduciendo costes de operación</a:t>
            </a:r>
            <a:endParaRPr lang="es-ES" sz="2800" dirty="0"/>
          </a:p>
        </p:txBody>
      </p:sp>
      <p:cxnSp>
        <p:nvCxnSpPr>
          <p:cNvPr id="8" name="7 Conector recto de flecha"/>
          <p:cNvCxnSpPr/>
          <p:nvPr/>
        </p:nvCxnSpPr>
        <p:spPr>
          <a:xfrm rot="5400000">
            <a:off x="3393273" y="4107661"/>
            <a:ext cx="150019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8 CuadroTexto"/>
          <p:cNvSpPr txBox="1"/>
          <p:nvPr/>
        </p:nvSpPr>
        <p:spPr>
          <a:xfrm>
            <a:off x="4214810" y="3786190"/>
            <a:ext cx="1992853" cy="523220"/>
          </a:xfrm>
          <a:prstGeom prst="rect">
            <a:avLst/>
          </a:prstGeom>
          <a:noFill/>
        </p:spPr>
        <p:txBody>
          <a:bodyPr wrap="none" rtlCol="0">
            <a:spAutoFit/>
          </a:bodyPr>
          <a:lstStyle/>
          <a:p>
            <a:r>
              <a:rPr lang="es-ES" sz="2800" dirty="0" smtClean="0"/>
              <a:t>permitiendo</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TpFgeFc_400x400.png"/>
          <p:cNvPicPr>
            <a:picLocks noChangeAspect="1"/>
          </p:cNvPicPr>
          <p:nvPr/>
        </p:nvPicPr>
        <p:blipFill>
          <a:blip r:embed="rId3" cstate="print">
            <a:duotone>
              <a:schemeClr val="accent1">
                <a:shade val="45000"/>
                <a:satMod val="135000"/>
              </a:schemeClr>
              <a:prstClr val="white"/>
            </a:duotone>
          </a:blip>
          <a:stretch>
            <a:fillRect/>
          </a:stretch>
        </p:blipFill>
        <p:spPr>
          <a:xfrm>
            <a:off x="0" y="-16"/>
            <a:ext cx="9144000" cy="7072354"/>
          </a:xfrm>
          <a:prstGeom prst="rect">
            <a:avLst/>
          </a:prstGeom>
        </p:spPr>
      </p:pic>
      <p:sp>
        <p:nvSpPr>
          <p:cNvPr id="12" name="11 CuadroTexto"/>
          <p:cNvSpPr txBox="1"/>
          <p:nvPr/>
        </p:nvSpPr>
        <p:spPr>
          <a:xfrm>
            <a:off x="0" y="500042"/>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Ventajas del BIM</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357158" y="1428736"/>
            <a:ext cx="8501122" cy="4832092"/>
          </a:xfrm>
          <a:prstGeom prst="rect">
            <a:avLst/>
          </a:prstGeom>
          <a:noFill/>
        </p:spPr>
        <p:txBody>
          <a:bodyPr wrap="square" rtlCol="0">
            <a:spAutoFit/>
          </a:bodyPr>
          <a:lstStyle/>
          <a:p>
            <a:pPr marL="514350" indent="-514350">
              <a:buAutoNum type="arabicPeriod"/>
            </a:pPr>
            <a:r>
              <a:rPr lang="es-ES" sz="2800" dirty="0" smtClean="0"/>
              <a:t>Facilidad de entendimiento del proyecto para quien no lo haya diseñado </a:t>
            </a:r>
            <a:r>
              <a:rPr lang="es-ES" sz="2800" dirty="0" smtClean="0">
                <a:sym typeface="Wingdings" pitchFamily="2" charset="2"/>
              </a:rPr>
              <a:t> visualización 3D</a:t>
            </a:r>
          </a:p>
          <a:p>
            <a:pPr marL="514350" indent="-514350"/>
            <a:endParaRPr lang="es-ES" sz="2800" dirty="0" smtClean="0">
              <a:sym typeface="Wingdings" pitchFamily="2" charset="2"/>
            </a:endParaRPr>
          </a:p>
          <a:p>
            <a:pPr marL="514350" indent="-514350">
              <a:buFont typeface="+mj-lt"/>
              <a:buAutoNum type="arabicPeriod" startAt="2"/>
            </a:pPr>
            <a:r>
              <a:rPr lang="es-ES" sz="2800" dirty="0" smtClean="0">
                <a:sym typeface="Wingdings" pitchFamily="2" charset="2"/>
              </a:rPr>
              <a:t>Integración topográfica  integración real del entorno</a:t>
            </a:r>
          </a:p>
          <a:p>
            <a:pPr marL="514350" indent="-514350"/>
            <a:endParaRPr lang="es-ES" sz="2800" dirty="0" smtClean="0">
              <a:sym typeface="Wingdings" pitchFamily="2" charset="2"/>
            </a:endParaRPr>
          </a:p>
          <a:p>
            <a:pPr marL="514350" indent="-514350">
              <a:buFont typeface="+mj-lt"/>
              <a:buAutoNum type="arabicPeriod" startAt="3"/>
            </a:pPr>
            <a:r>
              <a:rPr lang="es-ES" sz="2800" dirty="0" smtClean="0"/>
              <a:t>Ahorro de tiempo </a:t>
            </a:r>
            <a:r>
              <a:rPr lang="es-ES" sz="2800" dirty="0" smtClean="0">
                <a:sym typeface="Wingdings" pitchFamily="2" charset="2"/>
              </a:rPr>
              <a:t> mayor rapidez en la toma de decisiones y en los posibles cambios</a:t>
            </a:r>
          </a:p>
          <a:p>
            <a:pPr marL="514350" indent="-514350"/>
            <a:endParaRPr lang="es-ES" sz="2800" dirty="0" smtClean="0">
              <a:sym typeface="Wingdings" pitchFamily="2" charset="2"/>
            </a:endParaRPr>
          </a:p>
          <a:p>
            <a:pPr marL="514350" indent="-514350">
              <a:buFont typeface="+mj-lt"/>
              <a:buAutoNum type="arabicPeriod" startAt="4"/>
            </a:pPr>
            <a:r>
              <a:rPr lang="es-ES" sz="2800" dirty="0" smtClean="0">
                <a:sym typeface="Wingdings" pitchFamily="2" charset="2"/>
              </a:rPr>
              <a:t>Ahorro económico  anticiparnos y prever problemas que disminuirán el coste</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2263</Words>
  <Application>Microsoft Office PowerPoint</Application>
  <PresentationFormat>Presentación en pantalla (4:3)</PresentationFormat>
  <Paragraphs>186</Paragraphs>
  <Slides>26</Slides>
  <Notes>21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Metodología BIM</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 BIM</dc:title>
  <dc:creator>Centor</dc:creator>
  <cp:lastModifiedBy>Centor</cp:lastModifiedBy>
  <cp:revision>72</cp:revision>
  <dcterms:created xsi:type="dcterms:W3CDTF">2015-10-29T10:45:29Z</dcterms:created>
  <dcterms:modified xsi:type="dcterms:W3CDTF">2015-11-01T16:02:44Z</dcterms:modified>
</cp:coreProperties>
</file>