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33"/>
  </p:notesMasterIdLst>
  <p:sldIdLst>
    <p:sldId id="256" r:id="rId2"/>
    <p:sldId id="309" r:id="rId3"/>
    <p:sldId id="274" r:id="rId4"/>
    <p:sldId id="283" r:id="rId5"/>
    <p:sldId id="279" r:id="rId6"/>
    <p:sldId id="280" r:id="rId7"/>
    <p:sldId id="310" r:id="rId8"/>
    <p:sldId id="295" r:id="rId9"/>
    <p:sldId id="304" r:id="rId10"/>
    <p:sldId id="292" r:id="rId11"/>
    <p:sldId id="294" r:id="rId12"/>
    <p:sldId id="298" r:id="rId13"/>
    <p:sldId id="297" r:id="rId14"/>
    <p:sldId id="306" r:id="rId15"/>
    <p:sldId id="290" r:id="rId16"/>
    <p:sldId id="303" r:id="rId17"/>
    <p:sldId id="291" r:id="rId18"/>
    <p:sldId id="272" r:id="rId19"/>
    <p:sldId id="300" r:id="rId20"/>
    <p:sldId id="299" r:id="rId21"/>
    <p:sldId id="311" r:id="rId22"/>
    <p:sldId id="260" r:id="rId23"/>
    <p:sldId id="261" r:id="rId24"/>
    <p:sldId id="262" r:id="rId25"/>
    <p:sldId id="307" r:id="rId26"/>
    <p:sldId id="302" r:id="rId27"/>
    <p:sldId id="276" r:id="rId28"/>
    <p:sldId id="301" r:id="rId29"/>
    <p:sldId id="278" r:id="rId30"/>
    <p:sldId id="308" r:id="rId31"/>
    <p:sldId id="259" r:id="rId32"/>
  </p:sldIdLst>
  <p:sldSz cx="9906000" cy="6858000" type="A4"/>
  <p:notesSz cx="9144000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74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09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44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078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50391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18" autoAdjust="0"/>
    <p:restoredTop sz="95699" autoAdjust="0"/>
  </p:normalViewPr>
  <p:slideViewPr>
    <p:cSldViewPr>
      <p:cViewPr>
        <p:scale>
          <a:sx n="73" d="100"/>
          <a:sy n="73" d="100"/>
        </p:scale>
        <p:origin x="-1128" y="-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A857D-9403-4F95-B2FF-98122DCFDD4F}" type="datetimeFigureOut">
              <a:rPr lang="es-ES" smtClean="0"/>
              <a:pPr/>
              <a:t>02/05/2016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31B3-0144-42FD-89B7-12BA1DBD216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Máster Universitario en Investigación en la Enseñanza y Aprendizaje de las Ciencias Experimentales, Sociales y Matemáticas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31B3-0144-42FD-89B7-12BA1DBD2165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Nuevos Retos</a:t>
            </a:r>
            <a:r>
              <a:rPr lang="es-ES" baseline="0" dirty="0" smtClean="0"/>
              <a:t> de la Educación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31B3-0144-42FD-89B7-12BA1DBD2165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31B3-0144-42FD-89B7-12BA1DBD2165}" type="slidenum">
              <a:rPr lang="es-ES" smtClean="0"/>
              <a:pPr/>
              <a:t>31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29D33-34E6-49CF-88C2-BD31CE6156CB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4897FB-43BD-4260-9B74-0C6E8B08DF1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8176" y="1449304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68176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68176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04C20-CE22-4E2A-B248-F2CC543F8D12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7603E-91CA-41E7-82F5-8DDC659B30F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C79CA-C5D9-499E-9A65-67CDE132255F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D9CC-0C2C-4F7B-B01E-D6984BEB128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1B84-14D7-43E8-AAED-09B219BA6B2C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D0CAA-F882-4B76-A4D7-CB0FA4C8FFD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90840-7D5E-4E58-9362-F7E8C36F9052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 flipV="1">
            <a:off x="75197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74909" y="2341476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73999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309C2C6E-5D15-4FE4-B35C-E14890ED95B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213EE-CC0E-4464-BF0C-2039C8CCD6A0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9A4D-D8D4-4A53-8D66-7BA1862C084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F1A8E-1625-4841-80C3-88FF6F808AEB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E750-2079-46AB-A82D-55FC8BA6858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FBC9D-059F-43B0-A6FF-2727A4F85895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4995B-D6F1-4CCB-A9DF-85AE770299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AD176-C405-42EC-9E02-10E52C29681F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E47D7-5E55-460F-8664-B99AF57FD4F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1E7B3-21FE-4FC3-92D6-BD551110EB83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54DF4-DBA6-48ED-B20A-AEF3390630E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5D177-86E4-4C1F-AC13-0A025ACFCD70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5A6DC01B-0F29-4E78-B128-130BA6C8784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74218" y="4650475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74220" y="4773225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4001" y="66676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E506B4B-0EFB-4ED5-B2FE-F30E94F1E033}" type="datetime1">
              <a:rPr lang="es-ES" smtClean="0"/>
              <a:pPr>
                <a:defRPr/>
              </a:pPr>
              <a:t>02/05/2016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6CB45D6-E9AA-42D5-80A5-3E36DC3CC1F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xuqoCevGE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es/fotonoticias/fotos-educacion/20131210/creatividad-inteligencia-emocional-ambitos-1511595016987.html" TargetMode="External"/><Relationship Id="rId2" Type="http://schemas.openxmlformats.org/officeDocument/2006/relationships/hyperlink" Target="http://www.abc.es/familia-educacion/20131211/abci-claves-educacion-201312101604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es/fotonoticias/fotos-educacion/20131210/creatividad-inteligencia-emocional-ambitos-1511595016987.html" TargetMode="External"/><Relationship Id="rId2" Type="http://schemas.openxmlformats.org/officeDocument/2006/relationships/hyperlink" Target="http://www.abc.es/familia-educacion/20131211/abci-claves-educacion-201312101604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es/familia-educacion/20131211/abci-claves-educacion-201312101604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R6l5HZwG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9530" y="3714755"/>
            <a:ext cx="93583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Máster Universitario en Investigación en la Enseñanza y Aprendizaje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de las Ciencias Experimentales, Sociales y Matemáticas.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24240" y="6286520"/>
            <a:ext cx="3764625" cy="366712"/>
          </a:xfrm>
        </p:spPr>
        <p:txBody>
          <a:bodyPr/>
          <a:lstStyle/>
          <a:p>
            <a:pPr>
              <a:defRPr/>
            </a:pPr>
            <a:r>
              <a:rPr lang="es-ES" sz="1000" b="1" dirty="0" smtClean="0">
                <a:solidFill>
                  <a:srgbClr val="002060"/>
                </a:solidFill>
              </a:rPr>
              <a:t>Marisol Mateos Nogales</a:t>
            </a:r>
            <a:endParaRPr lang="es-ES" sz="1000" b="1" dirty="0">
              <a:solidFill>
                <a:srgbClr val="00206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09662" y="285728"/>
            <a:ext cx="8420100" cy="85725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AR" sz="3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Los Nuevos Retos de la Educación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AR" sz="3600" dirty="0" smtClean="0">
                <a:latin typeface="Arial" pitchFamily="34" charset="0"/>
                <a:cs typeface="Arial" pitchFamily="34" charset="0"/>
              </a:rPr>
            </a:br>
            <a:r>
              <a:rPr lang="es-AR" sz="2700" dirty="0" smtClean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1" name="10 Imagen" descr="06598912-3juegosinfantilescreativida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3699">
            <a:off x="437967" y="4172600"/>
            <a:ext cx="3261992" cy="1915679"/>
          </a:xfrm>
          <a:prstGeom prst="rect">
            <a:avLst/>
          </a:prstGeo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667248" y="4357694"/>
            <a:ext cx="4835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s-ES" sz="1200" b="1" dirty="0" smtClean="0"/>
              <a:t>LOS MAPAS CONCEPTUALES EN LA ENSEÑANZA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rgbClr val="7F7F7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MAPAS DE EXPERTO TRIDIMENSIONALES y CMAPTOOLS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458" name="Picture 2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50" y="5643578"/>
            <a:ext cx="2600325" cy="571501"/>
          </a:xfrm>
          <a:prstGeom prst="rect">
            <a:avLst/>
          </a:prstGeom>
          <a:noFill/>
        </p:spPr>
      </p:pic>
      <p:pic>
        <p:nvPicPr>
          <p:cNvPr id="19460" name="Picture 4" descr="http://victorzegarra.files.wordpress.com/2013/03/languagecoachservice.jpg"/>
          <p:cNvPicPr>
            <a:picLocks noChangeAspect="1" noChangeArrowheads="1"/>
          </p:cNvPicPr>
          <p:nvPr/>
        </p:nvPicPr>
        <p:blipFill>
          <a:blip r:embed="rId5"/>
          <a:srcRect r="2772"/>
          <a:stretch>
            <a:fillRect/>
          </a:stretch>
        </p:blipFill>
        <p:spPr bwMode="auto">
          <a:xfrm>
            <a:off x="409038" y="1142984"/>
            <a:ext cx="375814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Marisol Mateos Nogales</a:t>
            </a:r>
            <a:endParaRPr lang="es-ES" dirty="0"/>
          </a:p>
        </p:txBody>
      </p:sp>
      <p:pic>
        <p:nvPicPr>
          <p:cNvPr id="5" name="4 Imagen" descr="CLAVES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9906000" cy="4796744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523844" y="571480"/>
            <a:ext cx="8929751" cy="6429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6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¿Cómo alcanzar n</a:t>
            </a:r>
            <a:r>
              <a:rPr kumimoji="0" lang="es-AR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uevos retos de la Educación?</a:t>
            </a:r>
            <a:r>
              <a:rPr kumimoji="0" lang="es-AR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s-AR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s-A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9530" y="1428736"/>
            <a:ext cx="84115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ENTRE TODOS TENEMOS QUE DEVOLVER A LA EDUCACI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N AL LUGAR QUE SE MERECE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De nosotros, maestros - maestras, depende hacer del mundo un lugar mejor...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8 Marcador de contenido" descr="Mapa_principales_retos_de_la_educación_del_futu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3911" y="842506"/>
            <a:ext cx="8358246" cy="57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victorzegarra.files.wordpress.com/2013/03/languagecoachservice.jpg"/>
          <p:cNvPicPr>
            <a:picLocks noChangeAspect="1" noChangeArrowheads="1"/>
          </p:cNvPicPr>
          <p:nvPr/>
        </p:nvPicPr>
        <p:blipFill>
          <a:blip r:embed="rId3"/>
          <a:srcRect r="2772"/>
          <a:stretch>
            <a:fillRect/>
          </a:stretch>
        </p:blipFill>
        <p:spPr bwMode="auto">
          <a:xfrm>
            <a:off x="523844" y="857232"/>
            <a:ext cx="2428892" cy="1246602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23844" y="214290"/>
            <a:ext cx="9145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Las puertas de las escuelas han de estar abiertas;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 no sólo para que entren los niños y niñas, sino para que sus ideas salgan y transformen el mundo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80968" y="642918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Primer motor del cambio: LA ESCUELA.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09530" y="1285860"/>
            <a:ext cx="442915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"HAGAMOS DE LAS ESCUELAS UN LUGAR ADONDE A LOS NIÑOS LES APETEZCA IR"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just" eaLnBrk="0" hangingPunct="0"/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/>
            </a:r>
            <a:b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</a:b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Escuchemos a los niños y niñas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; tengamos en cuenta el factor humano antes que la medida de los conocimientos;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recordemos que cada niño es un universo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y que cuanto más difícil sea el niño, mayor ha de ser nuestro reto (y en la mayoría de los casos bastará ver que lo único que necesitan es cariño). Y nunca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, nunca se puede medir con la misma vara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: por mucho que no lo crean algunas personas, las emociones o la felicidad no se pueden medir con un número y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también hemos de educar para darles las herramientas para que las encuentren por sí solos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. Esa debería ser nuestra misión como maestros.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https://scontent-lhr3-1.xx.fbcdn.net/v/t1.0-0/p320x320/12190074_648576151952193_249184311539173129_n.jpg?oh=605084785da6dc9316201e92acc74b19&amp;oe=57BC67D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6" y="2857496"/>
            <a:ext cx="4487545" cy="30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5381628" y="1714488"/>
            <a:ext cx="3952868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Vamos a jugar.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Ten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Times New Roman" pitchFamily="18" charset="0"/>
                <a:cs typeface="Helvetica" pitchFamily="34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is una l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Times New Roman" pitchFamily="18" charset="0"/>
                <a:cs typeface="Helvetica" pitchFamily="34" charset="0"/>
              </a:rPr>
              <a:t>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nea para decir (imaginar) qu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Times New Roman" pitchFamily="18" charset="0"/>
                <a:cs typeface="Helvetica" pitchFamily="34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 est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Times New Roman" pitchFamily="18" charset="0"/>
                <a:cs typeface="Helvetica" pitchFamily="34" charset="0"/>
              </a:rPr>
              <a:t>á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n viendo estos ni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Times New Roman" pitchFamily="18" charset="0"/>
                <a:cs typeface="Helvetica" pitchFamily="34" charset="0"/>
              </a:rPr>
              <a:t>ñ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os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206" y="285728"/>
            <a:ext cx="2000264" cy="439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1452538" y="571480"/>
            <a:ext cx="614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Retos y desafíos de un maestro… 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sz="quarter" idx="1"/>
          </p:nvPr>
        </p:nvSpPr>
        <p:spPr>
          <a:xfrm>
            <a:off x="1485900" y="928670"/>
            <a:ext cx="8420100" cy="4286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>
                <a:hlinkClick r:id="rId2"/>
              </a:rPr>
              <a:t>https://www.youtube.com/watch?v=xuqoCevGENs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2226" name="Picture 2" descr="http://v.uecdn.es/index.php/extwidget/thumbnailUE/asset_id/0_5pah6z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2" y="1785926"/>
            <a:ext cx="5738818" cy="3821727"/>
          </a:xfrm>
          <a:prstGeom prst="rect">
            <a:avLst/>
          </a:prstGeom>
          <a:noFill/>
        </p:spPr>
      </p:pic>
      <p:pic>
        <p:nvPicPr>
          <p:cNvPr id="3" name="2 Imagen" descr="06598912-3juegosinfantilescreativida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70127">
            <a:off x="446961" y="2698638"/>
            <a:ext cx="3464927" cy="2034857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206" y="285728"/>
            <a:ext cx="2000264" cy="43962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2406" y="5896293"/>
            <a:ext cx="921550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"Somos educadores. Nacimos para marcar la diferencia".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Times New Roman" pitchFamily="18" charset="0"/>
                <a:cs typeface="Helvetica" pitchFamily="34" charset="0"/>
              </a:rPr>
              <a:t>Rita Pierson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2406" y="1142984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Influencia de los maestros en la escuela.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141823"/>
              </a:solidFill>
              <a:effectLst/>
              <a:latin typeface="Arial Narrow" pitchFamily="34" charset="0"/>
              <a:ea typeface="Calibri" pitchFamily="34" charset="0"/>
              <a:cs typeface="Helvetic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C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mo os han influido a vosotros?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Qui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nes y por qu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?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Qu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é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 os motiv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?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Os han hecho amar la docencia?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Somos cr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ticos en la docencia?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C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mo tiene que ser un buen maestro?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MAESTRO 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 =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VOCACI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N =</a:t>
            </a:r>
            <a:r>
              <a:rPr kumimoji="0" lang="es-ES" sz="2000" b="1" i="0" u="none" strike="noStrike" cap="none" normalizeH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ACTITUD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, todos los maestros tienen que contagiar a los ni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ñ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os...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141823"/>
              </a:solidFill>
              <a:effectLst/>
              <a:latin typeface="Arial Narrow" pitchFamily="34" charset="0"/>
              <a:ea typeface="Calibri" pitchFamily="34" charset="0"/>
              <a:cs typeface="Helvetic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141823"/>
              </a:solidFill>
              <a:effectLst/>
              <a:latin typeface="Arial Narrow" pitchFamily="34" charset="0"/>
              <a:ea typeface="Calibri" pitchFamily="34" charset="0"/>
              <a:cs typeface="Helvetic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LA BASE SER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Í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A EL RESPETO, DESPUÉS LA CURIOSODAD. LA CREATIVIDAD.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RESPETO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CURIOSIDAD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ILUSI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N - IMAGINACI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N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CREATIVIDAD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285728"/>
            <a:ext cx="2643206" cy="58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OCENTE - ROL DOC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83" y="1071546"/>
            <a:ext cx="8786873" cy="5389061"/>
          </a:xfrm>
          <a:prstGeom prst="rect">
            <a:avLst/>
          </a:prstGeom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285728"/>
            <a:ext cx="2275294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81232" y="1928802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 smtClean="0"/>
              <a:t>&lt;&lt; No podemos olvidar jamás que si queremos enseñar, quienes primero tenemos que estar aprendiendo constantemente somos los maestros&gt;&gt;.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&lt;&lt;No hay que educar basándonos en la competitividad. Hay que educarles para que sean mejores de lo que eran antes&gt;&gt;.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38158" y="78579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</a:rPr>
              <a:t>Los maestros podemos abrir puertas y ventanas para que los niños se conviertan en personas plenas, porque está en nuestras manos empujarles hacia delante para que ellos mismos construyan su presente y su futuro. 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206" y="285728"/>
            <a:ext cx="2000264" cy="439620"/>
          </a:xfrm>
          <a:prstGeom prst="rect">
            <a:avLst/>
          </a:prstGeom>
          <a:noFill/>
        </p:spPr>
      </p:pic>
      <p:pic>
        <p:nvPicPr>
          <p:cNvPr id="9" name="Picture 2" descr="https://revistalamiscelanea.files.wordpress.com/2012/05/maestros.jpg"/>
          <p:cNvPicPr>
            <a:picLocks noChangeAspect="1" noChangeArrowheads="1"/>
          </p:cNvPicPr>
          <p:nvPr/>
        </p:nvPicPr>
        <p:blipFill>
          <a:blip r:embed="rId3"/>
          <a:srcRect b="10299"/>
          <a:stretch>
            <a:fillRect/>
          </a:stretch>
        </p:blipFill>
        <p:spPr bwMode="auto">
          <a:xfrm>
            <a:off x="5167314" y="4205827"/>
            <a:ext cx="4352882" cy="2386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OCENTE - ROL DOCENT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36" y="159224"/>
            <a:ext cx="6810388" cy="6484485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4" y="5967796"/>
            <a:ext cx="2357454" cy="51812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09530" y="421481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4F8A"/>
                </a:solidFill>
              </a:rPr>
              <a:t>¿¿¿Quién nos enseña a </a:t>
            </a:r>
          </a:p>
          <a:p>
            <a:pPr algn="ctr"/>
            <a:r>
              <a:rPr lang="es-ES" sz="2400" b="1" dirty="0" smtClean="0">
                <a:solidFill>
                  <a:srgbClr val="004F8A"/>
                </a:solidFill>
              </a:rPr>
              <a:t>ser maestros???</a:t>
            </a:r>
            <a:endParaRPr lang="es-ES" sz="2400" b="1" dirty="0">
              <a:solidFill>
                <a:srgbClr val="004F8A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95348" y="357166"/>
            <a:ext cx="835824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16 cosas que he aprendido ense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ñ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ando.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1. Que debemos hacernos muchas preguntas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Por ejemplo: "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¿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Por qu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tenemos dobleces en las orejas?".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2. Que la escuela no es una burbuja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No es solo un lugar donde adquirir conocimientos: en la escuela tambi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 se aprende a vivir en sociedad y es el lugar perfecto para ayudar a los padres a educar a sus hijos.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3. Que debemos sintonizar con el mundo de los ni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No debemos arrastrar a los ni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os hasta el mundo de los adultos e intentar que piensen como nosotros, porque todav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 no han vivido en la adultez.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4. Que no se trata de cambiar a los ni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os sino nuestra perspectiva de ellos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5. Que no hay alumnos imposibles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6. Que podemos cambiar la competitividad por la cooperaci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Respeto y cooperaci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7. Que las clases sean divertidas no significa que den malos resultados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 bien es lo contrario.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8. Que nuestra vida est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llena de ideas para las clases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9. Que los alumnos deben ir felices a clase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10. Que te pueden ense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ar muchas cosas que ellos llevan dentro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11. Que por encima de la vocaci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 est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la actitud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12. Que el humor es necesario en las aulas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Los ni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os suelen ser felices..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13. Que los maestros, los padres y la administraci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 debemos entendernos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14. Que siento repel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s cuando los medios se refieren a m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como "el mejor profesor de Espa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a"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15. Que los maestros no debemos olvidar por qu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elegimos esta profesi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Cuando una maestra llega por primera vez a una escuela, su rostro, lleno de ilusi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n, lo ilumina todo.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16. Que todos los ni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os y ni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as tienen algo que todos los seres humanos tenemos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la necesidad de sentirse queridos, el anhelo de sentirse escuchados y el deseo de sentirse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ú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tiles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6" y="285728"/>
            <a:ext cx="2857520" cy="628028"/>
          </a:xfrm>
          <a:prstGeom prst="rect">
            <a:avLst/>
          </a:prstGeom>
          <a:noFill/>
        </p:spPr>
      </p:pic>
      <p:pic>
        <p:nvPicPr>
          <p:cNvPr id="15362" name="Picture 2" descr="http://www.mundoprimaria.com/wp-content/uploads/2015/09/Profesor-Cesar-Bo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2643182"/>
            <a:ext cx="3809992" cy="199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38092" y="448648"/>
            <a:ext cx="45720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educación en la sociedad de la información y del conocimiento. (TIC).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Facilitan el acceso, almacenamiento y gestión de información.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Favorecen procesos de comunicación efectivos y relaciones interpersonales, sin atender los espacios - temporales.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Permiten la interacción entre los protagonistas del proceso de aprendizaje y con todos los materiales didácticos.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Ofrecen la posibilidad de desarrollar contenidos y actividades de carácter colaborativo y participativo donde se fomentan las actividades en grupo.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Elemento motivador en sí mismo.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Recursos virtuales gratuitos complementarios al impreso.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Calidad de los materiales.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Facilitan la reorganización y flexibilización de la práctica docente.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876" y="785794"/>
            <a:ext cx="4572032" cy="5334037"/>
          </a:xfrm>
          <a:prstGeom prst="rect">
            <a:avLst/>
          </a:prstGeom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68" y="214290"/>
            <a:ext cx="2028821" cy="44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Los nuevos retos de la EDUCACIÓN - nodos princip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1025822"/>
            <a:ext cx="9596470" cy="2546054"/>
          </a:xfrm>
          <a:prstGeom prst="rect">
            <a:avLst/>
          </a:prstGeom>
        </p:spPr>
      </p:pic>
      <p:sp>
        <p:nvSpPr>
          <p:cNvPr id="18" name="1 Título"/>
          <p:cNvSpPr txBox="1">
            <a:spLocks/>
          </p:cNvSpPr>
          <p:nvPr/>
        </p:nvSpPr>
        <p:spPr bwMode="auto">
          <a:xfrm>
            <a:off x="6024570" y="214290"/>
            <a:ext cx="3595679" cy="5714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Los Nuevos Retos de la Educación</a:t>
            </a:r>
            <a:r>
              <a:rPr kumimoji="0" lang="es-AR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AR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A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1" y="214290"/>
            <a:ext cx="2428893" cy="533824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42876" y="2928934"/>
            <a:ext cx="4024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¿Existe otra distinta a la que conocemos?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95282" y="4143382"/>
            <a:ext cx="359567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Desde hace años el sistema educativo está en cuestión </a:t>
            </a:r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¿Entendéis la LOMCE?</a:t>
            </a:r>
            <a:r>
              <a:rPr lang="es-E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¿Es necesario un pacto educativo?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24373" y="3571879"/>
            <a:ext cx="4953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600" b="1" dirty="0" smtClean="0"/>
              <a:t>¿Qué opináis sobre </a:t>
            </a:r>
          </a:p>
          <a:p>
            <a:pPr algn="just"/>
            <a:r>
              <a:rPr lang="es-ES" sz="1600" b="1" dirty="0" smtClean="0"/>
              <a:t>la necesidad de mandar tareas a casa? </a:t>
            </a:r>
            <a:endParaRPr lang="es-ES" sz="1600" dirty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52406" y="5643578"/>
            <a:ext cx="69532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¿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Es cierto que los ni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os de ahora no son tan inquietos intelectualmente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como los de otras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pocas por las nuevas tecnolog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as?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42876" y="3272856"/>
            <a:ext cx="402430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¿Todos entendemos lo mismo por educación? 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¿Por qué es necesaria la educación? ...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381760" y="4399200"/>
            <a:ext cx="330992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¿Quién es el sujeto de la educación?</a:t>
            </a:r>
            <a:endParaRPr kumimoji="0" lang="es-ES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¿Cuál es el fin de la educación?</a:t>
            </a:r>
            <a:endParaRPr kumimoji="0" lang="es-ES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¿Dónde se lleva a cabo la educación? </a:t>
            </a:r>
            <a:endParaRPr kumimoji="0" lang="es-ES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¿Quién educa? </a:t>
            </a: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96074" y="2690336"/>
            <a:ext cx="2786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b="1" dirty="0" smtClean="0"/>
              <a:t>¿POR QUÉ TENEMOS QUE</a:t>
            </a:r>
          </a:p>
          <a:p>
            <a:pPr algn="r"/>
            <a:r>
              <a:rPr lang="es-ES" sz="1400" b="1" dirty="0" smtClean="0"/>
              <a:t> INTEGRAR LAS </a:t>
            </a:r>
          </a:p>
          <a:p>
            <a:pPr algn="r"/>
            <a:r>
              <a:rPr lang="es-ES" sz="1400" b="1" dirty="0" smtClean="0"/>
              <a:t>TICs EN LA EDUCACIÓN?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09530" y="3286124"/>
            <a:ext cx="87154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Impacto en la educación: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Importancia de una escuela paralela.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Nuevas competencias tecnológicas: brecha digital.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Uso de las TICs en educación: medio de expresión y para la creación, canal de comunicación, instrumento para procesar información, fuente de información, organización y gestión de los centros, recurso interactivo de aprendizaje, instrumento cognitivo.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Necesidad de formación continua (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ormac. Profesorado).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Nuevos entornos de aprendizaje virtual.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TICs 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02" y="214290"/>
            <a:ext cx="6286544" cy="3716376"/>
          </a:xfrm>
          <a:prstGeom prst="rect">
            <a:avLst/>
          </a:prstGeom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357166"/>
            <a:ext cx="2000264" cy="439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2381234" y="214290"/>
            <a:ext cx="7274719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/>
            <a:r>
              <a:rPr lang="es-AR" sz="1600" b="1" dirty="0" smtClean="0">
                <a:latin typeface="+mn-lt"/>
              </a:rPr>
              <a:t>Sociedad del a Información (SI) y la escuela</a:t>
            </a:r>
            <a:endParaRPr lang="es-AR" sz="1600" dirty="0">
              <a:latin typeface="+mn-lt"/>
            </a:endParaRPr>
          </a:p>
        </p:txBody>
      </p:sp>
      <p:cxnSp>
        <p:nvCxnSpPr>
          <p:cNvPr id="15" name="AutoShape 542"/>
          <p:cNvCxnSpPr>
            <a:cxnSpLocks noChangeShapeType="1"/>
          </p:cNvCxnSpPr>
          <p:nvPr/>
        </p:nvCxnSpPr>
        <p:spPr bwMode="auto">
          <a:xfrm>
            <a:off x="4524374" y="2000240"/>
            <a:ext cx="1357321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543"/>
          <p:cNvCxnSpPr>
            <a:cxnSpLocks noChangeShapeType="1"/>
          </p:cNvCxnSpPr>
          <p:nvPr/>
        </p:nvCxnSpPr>
        <p:spPr bwMode="auto">
          <a:xfrm rot="10800000" flipV="1">
            <a:off x="3738556" y="2568577"/>
            <a:ext cx="2274923" cy="64611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7" name="AutoShape 544"/>
          <p:cNvCxnSpPr>
            <a:cxnSpLocks noChangeShapeType="1"/>
          </p:cNvCxnSpPr>
          <p:nvPr/>
        </p:nvCxnSpPr>
        <p:spPr bwMode="auto">
          <a:xfrm>
            <a:off x="2809860" y="2357430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4" name="Rectangle 551"/>
          <p:cNvSpPr>
            <a:spLocks noChangeArrowheads="1"/>
          </p:cNvSpPr>
          <p:nvPr/>
        </p:nvSpPr>
        <p:spPr bwMode="auto">
          <a:xfrm>
            <a:off x="1023912" y="1571615"/>
            <a:ext cx="3319463" cy="700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135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552"/>
          <p:cNvSpPr>
            <a:spLocks noChangeArrowheads="1"/>
          </p:cNvSpPr>
          <p:nvPr/>
        </p:nvSpPr>
        <p:spPr bwMode="auto">
          <a:xfrm>
            <a:off x="4911755" y="2130428"/>
            <a:ext cx="1087437" cy="61277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Características reveladoras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557"/>
          <p:cNvSpPr>
            <a:spLocks noChangeArrowheads="1"/>
          </p:cNvSpPr>
          <p:nvPr/>
        </p:nvSpPr>
        <p:spPr bwMode="auto">
          <a:xfrm>
            <a:off x="5953134" y="1571615"/>
            <a:ext cx="1270000" cy="1392237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globalización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Las Tic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 (transformación)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558"/>
          <p:cNvSpPr>
            <a:spLocks noChangeArrowheads="1"/>
          </p:cNvSpPr>
          <p:nvPr/>
        </p:nvSpPr>
        <p:spPr bwMode="auto">
          <a:xfrm>
            <a:off x="7450164" y="1500177"/>
            <a:ext cx="2074866" cy="53498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Cultural y actividades económicas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Las 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Espacio y tiempo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559"/>
          <p:cNvSpPr>
            <a:spLocks noChangeArrowheads="1"/>
          </p:cNvSpPr>
          <p:nvPr/>
        </p:nvSpPr>
        <p:spPr bwMode="auto">
          <a:xfrm>
            <a:off x="7448578" y="2071681"/>
            <a:ext cx="2081782" cy="439747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Procesos de globalización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Las 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Espacio y tiempo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560"/>
          <p:cNvSpPr>
            <a:spLocks noChangeArrowheads="1"/>
          </p:cNvSpPr>
          <p:nvPr/>
        </p:nvSpPr>
        <p:spPr bwMode="auto">
          <a:xfrm>
            <a:off x="7448578" y="2547938"/>
            <a:ext cx="2081782" cy="59531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Concepto espacio y tiempo,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Aprender – aprender,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CO" sz="1100" dirty="0" smtClean="0">
                <a:latin typeface="Calibri" pitchFamily="34" charset="0"/>
              </a:rPr>
              <a:t>I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nteligencia ambiental,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dinámica y Sociedad en 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4" name="AutoShape 561"/>
          <p:cNvCxnSpPr>
            <a:cxnSpLocks noChangeShapeType="1"/>
          </p:cNvCxnSpPr>
          <p:nvPr/>
        </p:nvCxnSpPr>
        <p:spPr bwMode="auto">
          <a:xfrm>
            <a:off x="7269193" y="1714488"/>
            <a:ext cx="123825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35" name="AutoShape 562"/>
          <p:cNvCxnSpPr>
            <a:cxnSpLocks noChangeShapeType="1"/>
          </p:cNvCxnSpPr>
          <p:nvPr/>
        </p:nvCxnSpPr>
        <p:spPr bwMode="auto">
          <a:xfrm>
            <a:off x="7275542" y="2214554"/>
            <a:ext cx="123825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36" name="AutoShape 563"/>
          <p:cNvCxnSpPr>
            <a:cxnSpLocks noChangeShapeType="1"/>
          </p:cNvCxnSpPr>
          <p:nvPr/>
        </p:nvCxnSpPr>
        <p:spPr bwMode="auto">
          <a:xfrm>
            <a:off x="7285067" y="2676525"/>
            <a:ext cx="123825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37" name="Rectangle 564"/>
          <p:cNvSpPr>
            <a:spLocks noChangeArrowheads="1"/>
          </p:cNvSpPr>
          <p:nvPr/>
        </p:nvSpPr>
        <p:spPr bwMode="auto">
          <a:xfrm>
            <a:off x="7096142" y="1785927"/>
            <a:ext cx="511174" cy="30162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567"/>
          <p:cNvSpPr>
            <a:spLocks noChangeArrowheads="1"/>
          </p:cNvSpPr>
          <p:nvPr/>
        </p:nvSpPr>
        <p:spPr bwMode="auto">
          <a:xfrm>
            <a:off x="1309662" y="2928937"/>
            <a:ext cx="2376539" cy="636589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en la escuela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689"/>
          <p:cNvSpPr>
            <a:spLocks noChangeArrowheads="1"/>
          </p:cNvSpPr>
          <p:nvPr/>
        </p:nvSpPr>
        <p:spPr bwMode="auto">
          <a:xfrm>
            <a:off x="7058055" y="2397128"/>
            <a:ext cx="511174" cy="303213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18 Imagen" descr="pre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46" y="3714752"/>
            <a:ext cx="4030562" cy="2786082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285728"/>
            <a:ext cx="2857520" cy="6280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4 Rectángulo"/>
          <p:cNvSpPr>
            <a:spLocks noChangeArrowheads="1"/>
          </p:cNvSpPr>
          <p:nvPr/>
        </p:nvSpPr>
        <p:spPr bwMode="auto">
          <a:xfrm>
            <a:off x="2452673" y="71414"/>
            <a:ext cx="7274719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/>
            <a:r>
              <a:rPr lang="es-AR" sz="1600" b="1" dirty="0" smtClean="0">
                <a:latin typeface="+mn-lt"/>
              </a:rPr>
              <a:t>Sociedad de la Información (SI) y la escuela</a:t>
            </a:r>
            <a:endParaRPr lang="es-AR" sz="1600" dirty="0">
              <a:latin typeface="+mn-lt"/>
            </a:endParaRPr>
          </a:p>
        </p:txBody>
      </p:sp>
      <p:cxnSp>
        <p:nvCxnSpPr>
          <p:cNvPr id="10" name="AutoShape 540"/>
          <p:cNvCxnSpPr>
            <a:cxnSpLocks noChangeShapeType="1"/>
          </p:cNvCxnSpPr>
          <p:nvPr/>
        </p:nvCxnSpPr>
        <p:spPr bwMode="auto">
          <a:xfrm rot="10800000" flipV="1">
            <a:off x="2347919" y="928672"/>
            <a:ext cx="3670300" cy="539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21" name="Rectangle 551"/>
          <p:cNvSpPr>
            <a:spLocks noChangeArrowheads="1"/>
          </p:cNvSpPr>
          <p:nvPr/>
        </p:nvSpPr>
        <p:spPr bwMode="auto">
          <a:xfrm>
            <a:off x="4419620" y="500045"/>
            <a:ext cx="3319463" cy="700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135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3" name="AutoShape 539"/>
          <p:cNvCxnSpPr>
            <a:cxnSpLocks noChangeShapeType="1"/>
          </p:cNvCxnSpPr>
          <p:nvPr/>
        </p:nvCxnSpPr>
        <p:spPr bwMode="auto">
          <a:xfrm>
            <a:off x="2359026" y="2165338"/>
            <a:ext cx="0" cy="188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4" name="Rectangle 553"/>
          <p:cNvSpPr>
            <a:spLocks noChangeArrowheads="1"/>
          </p:cNvSpPr>
          <p:nvPr/>
        </p:nvSpPr>
        <p:spPr bwMode="auto">
          <a:xfrm>
            <a:off x="1847853" y="1784339"/>
            <a:ext cx="1063625" cy="422275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5" name="Rectangle 554"/>
          <p:cNvSpPr>
            <a:spLocks noChangeArrowheads="1"/>
          </p:cNvSpPr>
          <p:nvPr/>
        </p:nvSpPr>
        <p:spPr bwMode="auto">
          <a:xfrm>
            <a:off x="1809728" y="3722677"/>
            <a:ext cx="1084264" cy="306387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Elemento     clave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6" name="Rectangle 555"/>
          <p:cNvSpPr>
            <a:spLocks noChangeArrowheads="1"/>
          </p:cNvSpPr>
          <p:nvPr/>
        </p:nvSpPr>
        <p:spPr bwMode="auto">
          <a:xfrm>
            <a:off x="1865315" y="3970324"/>
            <a:ext cx="1071563" cy="62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Tecnologías de la Información y la Comunicación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Rectangle 556"/>
          <p:cNvSpPr>
            <a:spLocks noChangeArrowheads="1"/>
          </p:cNvSpPr>
          <p:nvPr/>
        </p:nvSpPr>
        <p:spPr bwMode="auto">
          <a:xfrm>
            <a:off x="1847853" y="2354249"/>
            <a:ext cx="1063625" cy="565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Novedosas técnicas de información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8" name="Rectangle 565"/>
          <p:cNvSpPr>
            <a:spLocks noChangeArrowheads="1"/>
          </p:cNvSpPr>
          <p:nvPr/>
        </p:nvSpPr>
        <p:spPr bwMode="auto">
          <a:xfrm>
            <a:off x="1865315" y="4916475"/>
            <a:ext cx="1077912" cy="6556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del Conocimiento y Aprendizaje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9" name="Rectangle 566"/>
          <p:cNvSpPr>
            <a:spLocks noChangeArrowheads="1"/>
          </p:cNvSpPr>
          <p:nvPr/>
        </p:nvSpPr>
        <p:spPr bwMode="auto">
          <a:xfrm>
            <a:off x="1989139" y="4649777"/>
            <a:ext cx="793750" cy="306387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Dando     paso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0" name="Rectangle 568"/>
          <p:cNvSpPr>
            <a:spLocks noChangeArrowheads="1"/>
          </p:cNvSpPr>
          <p:nvPr/>
        </p:nvSpPr>
        <p:spPr bwMode="auto">
          <a:xfrm>
            <a:off x="3465515" y="2747950"/>
            <a:ext cx="1022350" cy="6540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Nuevos escenarios de educación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1" name="AutoShape 569"/>
          <p:cNvCxnSpPr>
            <a:cxnSpLocks noChangeShapeType="1"/>
          </p:cNvCxnSpPr>
          <p:nvPr/>
        </p:nvCxnSpPr>
        <p:spPr bwMode="auto">
          <a:xfrm rot="16200000" flipH="1">
            <a:off x="1351765" y="3756801"/>
            <a:ext cx="3829036" cy="301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2" name="AutoShape 570"/>
          <p:cNvCxnSpPr>
            <a:cxnSpLocks noChangeShapeType="1"/>
          </p:cNvCxnSpPr>
          <p:nvPr/>
        </p:nvCxnSpPr>
        <p:spPr bwMode="auto">
          <a:xfrm>
            <a:off x="3279776" y="3063861"/>
            <a:ext cx="1857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3" name="AutoShape 571"/>
          <p:cNvCxnSpPr>
            <a:cxnSpLocks noChangeShapeType="1"/>
          </p:cNvCxnSpPr>
          <p:nvPr/>
        </p:nvCxnSpPr>
        <p:spPr bwMode="auto">
          <a:xfrm flipV="1">
            <a:off x="3279776" y="5643578"/>
            <a:ext cx="185738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" name="AutoShape 572"/>
          <p:cNvCxnSpPr>
            <a:cxnSpLocks noChangeShapeType="1"/>
          </p:cNvCxnSpPr>
          <p:nvPr/>
        </p:nvCxnSpPr>
        <p:spPr bwMode="auto">
          <a:xfrm>
            <a:off x="2921003" y="3406761"/>
            <a:ext cx="360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5" name="AutoShape 573"/>
          <p:cNvCxnSpPr>
            <a:cxnSpLocks noChangeShapeType="1"/>
          </p:cNvCxnSpPr>
          <p:nvPr/>
        </p:nvCxnSpPr>
        <p:spPr bwMode="auto">
          <a:xfrm>
            <a:off x="2968626" y="4276711"/>
            <a:ext cx="31115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6" name="AutoShape 574"/>
          <p:cNvCxnSpPr>
            <a:cxnSpLocks noChangeShapeType="1"/>
          </p:cNvCxnSpPr>
          <p:nvPr/>
        </p:nvCxnSpPr>
        <p:spPr bwMode="auto">
          <a:xfrm>
            <a:off x="2981327" y="5099036"/>
            <a:ext cx="298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7" name="AutoShape 575"/>
          <p:cNvCxnSpPr>
            <a:cxnSpLocks noChangeShapeType="1"/>
          </p:cNvCxnSpPr>
          <p:nvPr/>
        </p:nvCxnSpPr>
        <p:spPr bwMode="auto">
          <a:xfrm>
            <a:off x="2359026" y="1500174"/>
            <a:ext cx="0" cy="2841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8" name="Rectangle 576"/>
          <p:cNvSpPr>
            <a:spLocks noChangeArrowheads="1"/>
          </p:cNvSpPr>
          <p:nvPr/>
        </p:nvSpPr>
        <p:spPr bwMode="auto">
          <a:xfrm>
            <a:off x="1865317" y="3140061"/>
            <a:ext cx="1031875" cy="592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Abundante información - usos diversos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9" name="Rectangle 577"/>
          <p:cNvSpPr>
            <a:spLocks noChangeArrowheads="1"/>
          </p:cNvSpPr>
          <p:nvPr/>
        </p:nvSpPr>
        <p:spPr bwMode="auto">
          <a:xfrm>
            <a:off x="1949451" y="2909874"/>
            <a:ext cx="674688" cy="227012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Acceso    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0" name="AutoShape 578"/>
          <p:cNvCxnSpPr>
            <a:cxnSpLocks noChangeShapeType="1"/>
          </p:cNvCxnSpPr>
          <p:nvPr/>
        </p:nvCxnSpPr>
        <p:spPr bwMode="auto">
          <a:xfrm>
            <a:off x="2378076" y="2930512"/>
            <a:ext cx="0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1" name="AutoShape 579"/>
          <p:cNvCxnSpPr>
            <a:cxnSpLocks noChangeShapeType="1"/>
          </p:cNvCxnSpPr>
          <p:nvPr/>
        </p:nvCxnSpPr>
        <p:spPr bwMode="auto">
          <a:xfrm flipH="1">
            <a:off x="2376490" y="3732199"/>
            <a:ext cx="0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2" name="AutoShape 580"/>
          <p:cNvCxnSpPr>
            <a:cxnSpLocks noChangeShapeType="1"/>
          </p:cNvCxnSpPr>
          <p:nvPr/>
        </p:nvCxnSpPr>
        <p:spPr bwMode="auto">
          <a:xfrm>
            <a:off x="2376492" y="4603737"/>
            <a:ext cx="1587" cy="312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3" name="AutoShape 581"/>
          <p:cNvCxnSpPr>
            <a:cxnSpLocks noChangeShapeType="1"/>
          </p:cNvCxnSpPr>
          <p:nvPr/>
        </p:nvCxnSpPr>
        <p:spPr bwMode="auto">
          <a:xfrm>
            <a:off x="3238490" y="1857364"/>
            <a:ext cx="16160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4" name="Rectangle 545"/>
          <p:cNvSpPr>
            <a:spLocks noChangeArrowheads="1"/>
          </p:cNvSpPr>
          <p:nvPr/>
        </p:nvSpPr>
        <p:spPr bwMode="auto">
          <a:xfrm>
            <a:off x="3490928" y="5357826"/>
            <a:ext cx="1087437" cy="6731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Nuevos modelos de aprendizaje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" name="Rectangle 567"/>
          <p:cNvSpPr>
            <a:spLocks noChangeArrowheads="1"/>
          </p:cNvSpPr>
          <p:nvPr/>
        </p:nvSpPr>
        <p:spPr bwMode="auto">
          <a:xfrm>
            <a:off x="4887927" y="1643053"/>
            <a:ext cx="1922462" cy="422275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en la escuela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" name="28 Imagen" descr="pre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826" y="1428736"/>
            <a:ext cx="2115465" cy="1462292"/>
          </a:xfrm>
          <a:prstGeom prst="rect">
            <a:avLst/>
          </a:prstGeom>
        </p:spPr>
      </p:pic>
      <p:pic>
        <p:nvPicPr>
          <p:cNvPr id="30" name="Picture 2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6" y="285728"/>
            <a:ext cx="2857520" cy="6280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2381234" y="214290"/>
            <a:ext cx="7274719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/>
            <a:r>
              <a:rPr lang="es-AR" sz="1600" b="1" dirty="0" smtClean="0">
                <a:latin typeface="+mn-lt"/>
              </a:rPr>
              <a:t>Sociedad de la Información (SI) y la escuela</a:t>
            </a:r>
            <a:endParaRPr lang="es-AR" sz="1600" dirty="0">
              <a:latin typeface="+mn-lt"/>
            </a:endParaRPr>
          </a:p>
        </p:txBody>
      </p:sp>
      <p:cxnSp>
        <p:nvCxnSpPr>
          <p:cNvPr id="12" name="AutoShape 538"/>
          <p:cNvCxnSpPr>
            <a:cxnSpLocks noChangeShapeType="1"/>
          </p:cNvCxnSpPr>
          <p:nvPr/>
        </p:nvCxnSpPr>
        <p:spPr bwMode="auto">
          <a:xfrm flipH="1">
            <a:off x="6938936" y="4714884"/>
            <a:ext cx="112713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" name="AutoShape 544"/>
          <p:cNvCxnSpPr>
            <a:cxnSpLocks noChangeShapeType="1"/>
          </p:cNvCxnSpPr>
          <p:nvPr/>
        </p:nvCxnSpPr>
        <p:spPr bwMode="auto">
          <a:xfrm>
            <a:off x="3595679" y="1269979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" name="Rectangle 546"/>
          <p:cNvSpPr>
            <a:spLocks noChangeArrowheads="1"/>
          </p:cNvSpPr>
          <p:nvPr/>
        </p:nvSpPr>
        <p:spPr bwMode="auto">
          <a:xfrm>
            <a:off x="2506635" y="3179745"/>
            <a:ext cx="641351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Retos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547"/>
          <p:cNvSpPr>
            <a:spLocks noChangeArrowheads="1"/>
          </p:cNvSpPr>
          <p:nvPr/>
        </p:nvSpPr>
        <p:spPr bwMode="auto">
          <a:xfrm>
            <a:off x="2506635" y="2674920"/>
            <a:ext cx="641351" cy="255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Mitos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550"/>
          <p:cNvSpPr>
            <a:spLocks noChangeArrowheads="1"/>
          </p:cNvSpPr>
          <p:nvPr/>
        </p:nvSpPr>
        <p:spPr bwMode="auto">
          <a:xfrm>
            <a:off x="3540098" y="2593954"/>
            <a:ext cx="817561" cy="414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(SI) modelo de sociedad por excelencia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551"/>
          <p:cNvSpPr>
            <a:spLocks noChangeArrowheads="1"/>
          </p:cNvSpPr>
          <p:nvPr/>
        </p:nvSpPr>
        <p:spPr bwMode="auto">
          <a:xfrm>
            <a:off x="1952606" y="500045"/>
            <a:ext cx="3319463" cy="700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135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567"/>
          <p:cNvSpPr>
            <a:spLocks noChangeArrowheads="1"/>
          </p:cNvSpPr>
          <p:nvPr/>
        </p:nvSpPr>
        <p:spPr bwMode="auto">
          <a:xfrm>
            <a:off x="2581250" y="1708132"/>
            <a:ext cx="1922462" cy="422275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en la escuela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568"/>
          <p:cNvSpPr>
            <a:spLocks noChangeArrowheads="1"/>
          </p:cNvSpPr>
          <p:nvPr/>
        </p:nvSpPr>
        <p:spPr bwMode="auto">
          <a:xfrm>
            <a:off x="1209649" y="2770167"/>
            <a:ext cx="1022350" cy="6540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Nuevos escenarios de educación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AutoShape 569"/>
          <p:cNvCxnSpPr>
            <a:cxnSpLocks noChangeShapeType="1"/>
          </p:cNvCxnSpPr>
          <p:nvPr/>
        </p:nvCxnSpPr>
        <p:spPr bwMode="auto">
          <a:xfrm rot="5400000">
            <a:off x="-765221" y="3709987"/>
            <a:ext cx="3579848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" name="AutoShape 570"/>
          <p:cNvCxnSpPr>
            <a:cxnSpLocks noChangeShapeType="1"/>
          </p:cNvCxnSpPr>
          <p:nvPr/>
        </p:nvCxnSpPr>
        <p:spPr bwMode="auto">
          <a:xfrm>
            <a:off x="1023910" y="3086079"/>
            <a:ext cx="1857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AutoShape 581"/>
          <p:cNvCxnSpPr>
            <a:cxnSpLocks noChangeShapeType="1"/>
          </p:cNvCxnSpPr>
          <p:nvPr/>
        </p:nvCxnSpPr>
        <p:spPr bwMode="auto">
          <a:xfrm>
            <a:off x="1025500" y="1920854"/>
            <a:ext cx="15446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6" name="Rectangle 582"/>
          <p:cNvSpPr>
            <a:spLocks noChangeArrowheads="1"/>
          </p:cNvSpPr>
          <p:nvPr/>
        </p:nvSpPr>
        <p:spPr bwMode="auto">
          <a:xfrm>
            <a:off x="4670400" y="2214554"/>
            <a:ext cx="1108075" cy="4349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Formación participación para todos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583"/>
          <p:cNvSpPr>
            <a:spLocks noChangeArrowheads="1"/>
          </p:cNvSpPr>
          <p:nvPr/>
        </p:nvSpPr>
        <p:spPr bwMode="auto">
          <a:xfrm>
            <a:off x="4670400" y="2682855"/>
            <a:ext cx="1100137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Libertad de expresión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84"/>
          <p:cNvSpPr>
            <a:spLocks noChangeArrowheads="1"/>
          </p:cNvSpPr>
          <p:nvPr/>
        </p:nvSpPr>
        <p:spPr bwMode="auto">
          <a:xfrm>
            <a:off x="4670400" y="2920980"/>
            <a:ext cx="1100137" cy="2937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Amplitud de la información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585"/>
          <p:cNvSpPr>
            <a:spLocks noChangeArrowheads="1"/>
          </p:cNvSpPr>
          <p:nvPr/>
        </p:nvSpPr>
        <p:spPr bwMode="auto">
          <a:xfrm>
            <a:off x="4670400" y="3286107"/>
            <a:ext cx="1100137" cy="2857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Acceso ilimitado contenidos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Rectangle 586"/>
          <p:cNvSpPr>
            <a:spLocks noChangeArrowheads="1"/>
          </p:cNvSpPr>
          <p:nvPr/>
        </p:nvSpPr>
        <p:spPr bwMode="auto">
          <a:xfrm>
            <a:off x="4670400" y="3643314"/>
            <a:ext cx="1100137" cy="412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Valor mismo e imparcialidad de las TIC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587"/>
          <p:cNvSpPr>
            <a:spLocks noChangeArrowheads="1"/>
          </p:cNvSpPr>
          <p:nvPr/>
        </p:nvSpPr>
        <p:spPr bwMode="auto">
          <a:xfrm>
            <a:off x="4670400" y="4087822"/>
            <a:ext cx="1100137" cy="198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Interactividad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Rectangle 588"/>
          <p:cNvSpPr>
            <a:spLocks noChangeArrowheads="1"/>
          </p:cNvSpPr>
          <p:nvPr/>
        </p:nvSpPr>
        <p:spPr bwMode="auto">
          <a:xfrm>
            <a:off x="4670400" y="4351324"/>
            <a:ext cx="1100137" cy="435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Más impacto, efectivo, fácil del retener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589"/>
          <p:cNvSpPr>
            <a:spLocks noChangeArrowheads="1"/>
          </p:cNvSpPr>
          <p:nvPr/>
        </p:nvSpPr>
        <p:spPr bwMode="auto">
          <a:xfrm>
            <a:off x="5853127" y="4275147"/>
            <a:ext cx="1100138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Reducción tiempo de aprendizaje, costo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Rectangle 590"/>
          <p:cNvSpPr>
            <a:spLocks noChangeArrowheads="1"/>
          </p:cNvSpPr>
          <p:nvPr/>
        </p:nvSpPr>
        <p:spPr bwMode="auto">
          <a:xfrm>
            <a:off x="5841975" y="2228831"/>
            <a:ext cx="1100137" cy="342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Mentalidad en acción en personas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591"/>
          <p:cNvSpPr>
            <a:spLocks noChangeArrowheads="1"/>
          </p:cNvSpPr>
          <p:nvPr/>
        </p:nvSpPr>
        <p:spPr bwMode="auto">
          <a:xfrm>
            <a:off x="5841975" y="2643184"/>
            <a:ext cx="1100137" cy="3175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Cultura deshumanizadora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592"/>
          <p:cNvSpPr>
            <a:spLocks noChangeArrowheads="1"/>
          </p:cNvSpPr>
          <p:nvPr/>
        </p:nvSpPr>
        <p:spPr bwMode="auto">
          <a:xfrm>
            <a:off x="5843561" y="3016249"/>
            <a:ext cx="1100138" cy="19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supertecnología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593"/>
          <p:cNvSpPr>
            <a:spLocks noChangeArrowheads="1"/>
          </p:cNvSpPr>
          <p:nvPr/>
        </p:nvSpPr>
        <p:spPr bwMode="auto">
          <a:xfrm>
            <a:off x="4670401" y="4867261"/>
            <a:ext cx="1101725" cy="3476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Sustitución del profesor 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Rectangle 594"/>
          <p:cNvSpPr>
            <a:spLocks noChangeArrowheads="1"/>
          </p:cNvSpPr>
          <p:nvPr/>
        </p:nvSpPr>
        <p:spPr bwMode="auto">
          <a:xfrm>
            <a:off x="5843563" y="3297222"/>
            <a:ext cx="1101725" cy="4889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construcción compartida del conocimiento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ectangle 595"/>
          <p:cNvSpPr>
            <a:spLocks noChangeArrowheads="1"/>
          </p:cNvSpPr>
          <p:nvPr/>
        </p:nvSpPr>
        <p:spPr bwMode="auto">
          <a:xfrm>
            <a:off x="5855341" y="3865246"/>
            <a:ext cx="1101725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Tic  - resolución problemas educativos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Rectangle 596"/>
          <p:cNvSpPr>
            <a:spLocks noChangeArrowheads="1"/>
          </p:cNvSpPr>
          <p:nvPr/>
        </p:nvSpPr>
        <p:spPr bwMode="auto">
          <a:xfrm>
            <a:off x="7145310" y="2647929"/>
            <a:ext cx="930276" cy="1924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Acceso a las tecnologías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Libertad  participación y expresión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Acceso a la información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Tecnologías – axiológico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Educandos formados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Rectangle 597"/>
          <p:cNvSpPr>
            <a:spLocks noChangeArrowheads="1"/>
          </p:cNvSpPr>
          <p:nvPr/>
        </p:nvSpPr>
        <p:spPr bwMode="auto">
          <a:xfrm>
            <a:off x="8497920" y="2662218"/>
            <a:ext cx="884237" cy="19097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Todos los estudiantes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Todos en la 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Conocimiento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Formación en valores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Técnicas e identificación de información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ctangle 598"/>
          <p:cNvSpPr>
            <a:spLocks noChangeArrowheads="1"/>
          </p:cNvSpPr>
          <p:nvPr/>
        </p:nvSpPr>
        <p:spPr bwMode="auto">
          <a:xfrm>
            <a:off x="7996264" y="2643183"/>
            <a:ext cx="600076" cy="2032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Para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599"/>
          <p:cNvSpPr>
            <a:spLocks noChangeArrowheads="1"/>
          </p:cNvSpPr>
          <p:nvPr/>
        </p:nvSpPr>
        <p:spPr bwMode="auto">
          <a:xfrm>
            <a:off x="8024834" y="3000373"/>
            <a:ext cx="600076" cy="2032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De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Rectangle 600"/>
          <p:cNvSpPr>
            <a:spLocks noChangeArrowheads="1"/>
          </p:cNvSpPr>
          <p:nvPr/>
        </p:nvSpPr>
        <p:spPr bwMode="auto">
          <a:xfrm>
            <a:off x="7996264" y="3484881"/>
            <a:ext cx="600076" cy="2032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No significa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Rectangle 601"/>
          <p:cNvSpPr>
            <a:spLocks noChangeArrowheads="1"/>
          </p:cNvSpPr>
          <p:nvPr/>
        </p:nvSpPr>
        <p:spPr bwMode="auto">
          <a:xfrm>
            <a:off x="7996264" y="3857628"/>
            <a:ext cx="600076" cy="2032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Pro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Rectangle 602"/>
          <p:cNvSpPr>
            <a:spLocks noChangeArrowheads="1"/>
          </p:cNvSpPr>
          <p:nvPr/>
        </p:nvSpPr>
        <p:spPr bwMode="auto">
          <a:xfrm>
            <a:off x="7996264" y="4225932"/>
            <a:ext cx="600076" cy="2032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En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Rectangle 603"/>
          <p:cNvSpPr>
            <a:spLocks noChangeArrowheads="1"/>
          </p:cNvSpPr>
          <p:nvPr/>
        </p:nvSpPr>
        <p:spPr bwMode="auto">
          <a:xfrm>
            <a:off x="2895574" y="3702053"/>
            <a:ext cx="1254124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"Aprender a aprender"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Rectangle 604"/>
          <p:cNvSpPr>
            <a:spLocks noChangeArrowheads="1"/>
          </p:cNvSpPr>
          <p:nvPr/>
        </p:nvSpPr>
        <p:spPr bwMode="auto">
          <a:xfrm>
            <a:off x="2881300" y="4071943"/>
            <a:ext cx="1254124" cy="198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Brecha digital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606"/>
          <p:cNvSpPr>
            <a:spLocks noChangeArrowheads="1"/>
          </p:cNvSpPr>
          <p:nvPr/>
        </p:nvSpPr>
        <p:spPr bwMode="auto">
          <a:xfrm>
            <a:off x="2895574" y="4413254"/>
            <a:ext cx="1254124" cy="357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Conceptos de tiempo y espacio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Rectangle 607"/>
          <p:cNvSpPr>
            <a:spLocks noChangeArrowheads="1"/>
          </p:cNvSpPr>
          <p:nvPr/>
        </p:nvSpPr>
        <p:spPr bwMode="auto">
          <a:xfrm>
            <a:off x="1574775" y="3692527"/>
            <a:ext cx="1254124" cy="290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dinámica en red - no estática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Rectangle 608"/>
          <p:cNvSpPr>
            <a:spLocks noChangeArrowheads="1"/>
          </p:cNvSpPr>
          <p:nvPr/>
        </p:nvSpPr>
        <p:spPr bwMode="auto">
          <a:xfrm>
            <a:off x="1574775" y="4017967"/>
            <a:ext cx="1254124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TIC en todos los sectores </a:t>
            </a: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sociedad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Rectangle 609"/>
          <p:cNvSpPr>
            <a:spLocks noChangeArrowheads="1"/>
          </p:cNvSpPr>
          <p:nvPr/>
        </p:nvSpPr>
        <p:spPr bwMode="auto">
          <a:xfrm>
            <a:off x="1587813" y="4889205"/>
            <a:ext cx="1239211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globalización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610"/>
          <p:cNvSpPr>
            <a:spLocks noChangeArrowheads="1"/>
          </p:cNvSpPr>
          <p:nvPr/>
        </p:nvSpPr>
        <p:spPr bwMode="auto">
          <a:xfrm>
            <a:off x="1574775" y="4359277"/>
            <a:ext cx="1254124" cy="4826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 la sociedad de la memoria a S. conocimiento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611"/>
          <p:cNvSpPr>
            <a:spLocks noChangeArrowheads="1"/>
          </p:cNvSpPr>
          <p:nvPr/>
        </p:nvSpPr>
        <p:spPr bwMode="auto">
          <a:xfrm>
            <a:off x="5858830" y="4629468"/>
            <a:ext cx="1100138" cy="239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Ciberprofesores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Rectangle 612"/>
          <p:cNvSpPr>
            <a:spLocks noChangeArrowheads="1"/>
          </p:cNvSpPr>
          <p:nvPr/>
        </p:nvSpPr>
        <p:spPr bwMode="auto">
          <a:xfrm>
            <a:off x="3043211" y="2654296"/>
            <a:ext cx="600076" cy="2032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Creer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que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Rectangle 613"/>
          <p:cNvSpPr>
            <a:spLocks noChangeArrowheads="1"/>
          </p:cNvSpPr>
          <p:nvPr/>
        </p:nvSpPr>
        <p:spPr bwMode="auto">
          <a:xfrm>
            <a:off x="2130457" y="2786058"/>
            <a:ext cx="679405" cy="1046124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     Permeados     de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Rectangle 614"/>
          <p:cNvSpPr>
            <a:spLocks noChangeArrowheads="1"/>
          </p:cNvSpPr>
          <p:nvPr/>
        </p:nvSpPr>
        <p:spPr bwMode="auto">
          <a:xfrm>
            <a:off x="2809862" y="3379792"/>
            <a:ext cx="552449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Asumir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Rectangle 615"/>
          <p:cNvSpPr>
            <a:spLocks noChangeArrowheads="1"/>
          </p:cNvSpPr>
          <p:nvPr/>
        </p:nvSpPr>
        <p:spPr bwMode="auto">
          <a:xfrm>
            <a:off x="7494563" y="2357431"/>
            <a:ext cx="1239837" cy="2032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Preocupa a la educación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8" name="AutoShape 644"/>
          <p:cNvCxnSpPr>
            <a:cxnSpLocks noChangeShapeType="1"/>
          </p:cNvCxnSpPr>
          <p:nvPr/>
        </p:nvCxnSpPr>
        <p:spPr bwMode="auto">
          <a:xfrm>
            <a:off x="2355822" y="2851131"/>
            <a:ext cx="0" cy="4746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9" name="AutoShape 645"/>
          <p:cNvCxnSpPr>
            <a:cxnSpLocks noChangeShapeType="1"/>
          </p:cNvCxnSpPr>
          <p:nvPr/>
        </p:nvCxnSpPr>
        <p:spPr bwMode="auto">
          <a:xfrm>
            <a:off x="2354236" y="2854304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0" name="AutoShape 646"/>
          <p:cNvCxnSpPr>
            <a:cxnSpLocks noChangeShapeType="1"/>
          </p:cNvCxnSpPr>
          <p:nvPr/>
        </p:nvCxnSpPr>
        <p:spPr bwMode="auto">
          <a:xfrm>
            <a:off x="2354236" y="3327379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1" name="AutoShape 647"/>
          <p:cNvCxnSpPr>
            <a:cxnSpLocks noChangeShapeType="1"/>
          </p:cNvCxnSpPr>
          <p:nvPr/>
        </p:nvCxnSpPr>
        <p:spPr bwMode="auto">
          <a:xfrm>
            <a:off x="2232000" y="3082906"/>
            <a:ext cx="122238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2" name="AutoShape 648"/>
          <p:cNvCxnSpPr>
            <a:cxnSpLocks noChangeShapeType="1"/>
          </p:cNvCxnSpPr>
          <p:nvPr/>
        </p:nvCxnSpPr>
        <p:spPr bwMode="auto">
          <a:xfrm>
            <a:off x="3147988" y="2805092"/>
            <a:ext cx="392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3" name="AutoShape 649"/>
          <p:cNvCxnSpPr>
            <a:cxnSpLocks noChangeShapeType="1"/>
          </p:cNvCxnSpPr>
          <p:nvPr/>
        </p:nvCxnSpPr>
        <p:spPr bwMode="auto">
          <a:xfrm rot="16200000" flipH="1">
            <a:off x="2678108" y="3575023"/>
            <a:ext cx="298469" cy="32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5" name="AutoShape 651"/>
          <p:cNvCxnSpPr>
            <a:cxnSpLocks noChangeShapeType="1"/>
          </p:cNvCxnSpPr>
          <p:nvPr/>
        </p:nvCxnSpPr>
        <p:spPr bwMode="auto">
          <a:xfrm rot="16200000" flipH="1">
            <a:off x="815160" y="4314030"/>
            <a:ext cx="1335107" cy="63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6" name="AutoShape 652"/>
          <p:cNvCxnSpPr>
            <a:cxnSpLocks noChangeShapeType="1"/>
          </p:cNvCxnSpPr>
          <p:nvPr/>
        </p:nvCxnSpPr>
        <p:spPr bwMode="auto">
          <a:xfrm>
            <a:off x="1479524" y="3848102"/>
            <a:ext cx="95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7" name="AutoShape 653"/>
          <p:cNvCxnSpPr>
            <a:cxnSpLocks noChangeShapeType="1"/>
          </p:cNvCxnSpPr>
          <p:nvPr/>
        </p:nvCxnSpPr>
        <p:spPr bwMode="auto">
          <a:xfrm>
            <a:off x="1479524" y="4159252"/>
            <a:ext cx="95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8" name="AutoShape 654"/>
          <p:cNvCxnSpPr>
            <a:cxnSpLocks noChangeShapeType="1"/>
          </p:cNvCxnSpPr>
          <p:nvPr/>
        </p:nvCxnSpPr>
        <p:spPr bwMode="auto">
          <a:xfrm>
            <a:off x="1479524" y="4535489"/>
            <a:ext cx="95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9" name="AutoShape 655"/>
          <p:cNvCxnSpPr>
            <a:cxnSpLocks noChangeShapeType="1"/>
          </p:cNvCxnSpPr>
          <p:nvPr/>
        </p:nvCxnSpPr>
        <p:spPr bwMode="auto">
          <a:xfrm>
            <a:off x="1479524" y="4984783"/>
            <a:ext cx="95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1" name="AutoShape 657"/>
          <p:cNvCxnSpPr>
            <a:cxnSpLocks noChangeShapeType="1"/>
          </p:cNvCxnSpPr>
          <p:nvPr/>
        </p:nvCxnSpPr>
        <p:spPr bwMode="auto">
          <a:xfrm>
            <a:off x="4257647" y="3649667"/>
            <a:ext cx="0" cy="885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" name="AutoShape 658"/>
          <p:cNvCxnSpPr>
            <a:cxnSpLocks noChangeShapeType="1"/>
          </p:cNvCxnSpPr>
          <p:nvPr/>
        </p:nvCxnSpPr>
        <p:spPr bwMode="auto">
          <a:xfrm flipH="1">
            <a:off x="4149700" y="3800477"/>
            <a:ext cx="10795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3" name="AutoShape 659"/>
          <p:cNvCxnSpPr>
            <a:cxnSpLocks noChangeShapeType="1"/>
          </p:cNvCxnSpPr>
          <p:nvPr/>
        </p:nvCxnSpPr>
        <p:spPr bwMode="auto">
          <a:xfrm flipH="1">
            <a:off x="4149700" y="4214818"/>
            <a:ext cx="10795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5" name="AutoShape 661"/>
          <p:cNvCxnSpPr>
            <a:cxnSpLocks noChangeShapeType="1"/>
          </p:cNvCxnSpPr>
          <p:nvPr/>
        </p:nvCxnSpPr>
        <p:spPr bwMode="auto">
          <a:xfrm flipH="1">
            <a:off x="4149700" y="4535489"/>
            <a:ext cx="10795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6" name="AutoShape 662"/>
          <p:cNvCxnSpPr>
            <a:cxnSpLocks noChangeShapeType="1"/>
          </p:cNvCxnSpPr>
          <p:nvPr/>
        </p:nvCxnSpPr>
        <p:spPr bwMode="auto">
          <a:xfrm>
            <a:off x="4513236" y="2341542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7" name="Rectangle 663"/>
          <p:cNvSpPr>
            <a:spLocks noChangeArrowheads="1"/>
          </p:cNvSpPr>
          <p:nvPr/>
        </p:nvSpPr>
        <p:spPr bwMode="auto">
          <a:xfrm>
            <a:off x="4287812" y="2428868"/>
            <a:ext cx="381000" cy="107157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Corresponden     a </a:t>
            </a:r>
            <a:endParaRPr kumimoji="0" lang="es-CO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8" name="AutoShape 664"/>
          <p:cNvCxnSpPr>
            <a:cxnSpLocks noChangeShapeType="1"/>
          </p:cNvCxnSpPr>
          <p:nvPr/>
        </p:nvCxnSpPr>
        <p:spPr bwMode="auto">
          <a:xfrm rot="16200000" flipH="1">
            <a:off x="3107032" y="3593762"/>
            <a:ext cx="2817834" cy="5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9" name="AutoShape 665"/>
          <p:cNvCxnSpPr>
            <a:cxnSpLocks noChangeShapeType="1"/>
          </p:cNvCxnSpPr>
          <p:nvPr/>
        </p:nvCxnSpPr>
        <p:spPr bwMode="auto">
          <a:xfrm>
            <a:off x="4519588" y="2784474"/>
            <a:ext cx="150813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0" name="AutoShape 666"/>
          <p:cNvCxnSpPr>
            <a:cxnSpLocks noChangeShapeType="1"/>
          </p:cNvCxnSpPr>
          <p:nvPr/>
        </p:nvCxnSpPr>
        <p:spPr bwMode="auto">
          <a:xfrm>
            <a:off x="4513236" y="3071810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1" name="AutoShape 667"/>
          <p:cNvCxnSpPr>
            <a:cxnSpLocks noChangeShapeType="1"/>
          </p:cNvCxnSpPr>
          <p:nvPr/>
        </p:nvCxnSpPr>
        <p:spPr bwMode="auto">
          <a:xfrm>
            <a:off x="4349724" y="2765404"/>
            <a:ext cx="1603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2" name="AutoShape 668"/>
          <p:cNvCxnSpPr>
            <a:cxnSpLocks noChangeShapeType="1"/>
          </p:cNvCxnSpPr>
          <p:nvPr/>
        </p:nvCxnSpPr>
        <p:spPr bwMode="auto">
          <a:xfrm>
            <a:off x="4524348" y="3429000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3" name="AutoShape 669"/>
          <p:cNvCxnSpPr>
            <a:cxnSpLocks noChangeShapeType="1"/>
          </p:cNvCxnSpPr>
          <p:nvPr/>
        </p:nvCxnSpPr>
        <p:spPr bwMode="auto">
          <a:xfrm>
            <a:off x="4519588" y="3856040"/>
            <a:ext cx="150813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4" name="AutoShape 670"/>
          <p:cNvCxnSpPr>
            <a:cxnSpLocks noChangeShapeType="1"/>
          </p:cNvCxnSpPr>
          <p:nvPr/>
        </p:nvCxnSpPr>
        <p:spPr bwMode="auto">
          <a:xfrm>
            <a:off x="4513236" y="4213234"/>
            <a:ext cx="1524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5" name="AutoShape 671"/>
          <p:cNvCxnSpPr>
            <a:cxnSpLocks noChangeShapeType="1"/>
          </p:cNvCxnSpPr>
          <p:nvPr/>
        </p:nvCxnSpPr>
        <p:spPr bwMode="auto">
          <a:xfrm>
            <a:off x="4508473" y="4572008"/>
            <a:ext cx="1508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6" name="AutoShape 672"/>
          <p:cNvCxnSpPr>
            <a:cxnSpLocks noChangeShapeType="1"/>
          </p:cNvCxnSpPr>
          <p:nvPr/>
        </p:nvCxnSpPr>
        <p:spPr bwMode="auto">
          <a:xfrm>
            <a:off x="4521174" y="5000636"/>
            <a:ext cx="1508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7" name="AutoShape 673"/>
          <p:cNvCxnSpPr>
            <a:cxnSpLocks noChangeShapeType="1"/>
          </p:cNvCxnSpPr>
          <p:nvPr/>
        </p:nvCxnSpPr>
        <p:spPr bwMode="auto">
          <a:xfrm>
            <a:off x="4516410" y="2178029"/>
            <a:ext cx="253523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8" name="AutoShape 674"/>
          <p:cNvCxnSpPr>
            <a:cxnSpLocks noChangeShapeType="1"/>
          </p:cNvCxnSpPr>
          <p:nvPr/>
        </p:nvCxnSpPr>
        <p:spPr bwMode="auto">
          <a:xfrm rot="16200000" flipH="1">
            <a:off x="5800542" y="3445012"/>
            <a:ext cx="2514302" cy="120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9" name="AutoShape 675"/>
          <p:cNvCxnSpPr>
            <a:cxnSpLocks noChangeShapeType="1"/>
          </p:cNvCxnSpPr>
          <p:nvPr/>
        </p:nvCxnSpPr>
        <p:spPr bwMode="auto">
          <a:xfrm flipH="1">
            <a:off x="6945287" y="2781296"/>
            <a:ext cx="106363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0" name="AutoShape 676"/>
          <p:cNvCxnSpPr>
            <a:cxnSpLocks noChangeShapeType="1"/>
          </p:cNvCxnSpPr>
          <p:nvPr/>
        </p:nvCxnSpPr>
        <p:spPr bwMode="auto">
          <a:xfrm flipH="1">
            <a:off x="6942112" y="2376467"/>
            <a:ext cx="112713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1" name="AutoShape 677"/>
          <p:cNvCxnSpPr>
            <a:cxnSpLocks noChangeShapeType="1"/>
          </p:cNvCxnSpPr>
          <p:nvPr/>
        </p:nvCxnSpPr>
        <p:spPr bwMode="auto">
          <a:xfrm flipH="1">
            <a:off x="6948460" y="3565526"/>
            <a:ext cx="103188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2" name="AutoShape 678"/>
          <p:cNvCxnSpPr>
            <a:cxnSpLocks noChangeShapeType="1"/>
          </p:cNvCxnSpPr>
          <p:nvPr/>
        </p:nvCxnSpPr>
        <p:spPr bwMode="auto">
          <a:xfrm flipH="1">
            <a:off x="6951636" y="3071811"/>
            <a:ext cx="107951" cy="11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3" name="AutoShape 679"/>
          <p:cNvCxnSpPr>
            <a:cxnSpLocks noChangeShapeType="1"/>
          </p:cNvCxnSpPr>
          <p:nvPr/>
        </p:nvCxnSpPr>
        <p:spPr bwMode="auto">
          <a:xfrm flipH="1">
            <a:off x="6946874" y="4429132"/>
            <a:ext cx="10477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4" name="AutoShape 680"/>
          <p:cNvCxnSpPr>
            <a:cxnSpLocks noChangeShapeType="1"/>
          </p:cNvCxnSpPr>
          <p:nvPr/>
        </p:nvCxnSpPr>
        <p:spPr bwMode="auto">
          <a:xfrm flipH="1">
            <a:off x="6943699" y="4000504"/>
            <a:ext cx="107951" cy="4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5" name="AutoShape 681"/>
          <p:cNvCxnSpPr>
            <a:cxnSpLocks noChangeShapeType="1"/>
          </p:cNvCxnSpPr>
          <p:nvPr/>
        </p:nvCxnSpPr>
        <p:spPr bwMode="auto">
          <a:xfrm>
            <a:off x="7054823" y="2543154"/>
            <a:ext cx="18113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6" name="AutoShape 682"/>
          <p:cNvCxnSpPr>
            <a:cxnSpLocks noChangeShapeType="1"/>
          </p:cNvCxnSpPr>
          <p:nvPr/>
        </p:nvCxnSpPr>
        <p:spPr bwMode="auto">
          <a:xfrm>
            <a:off x="7515197" y="2539980"/>
            <a:ext cx="0" cy="103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7" name="AutoShape 683"/>
          <p:cNvCxnSpPr>
            <a:cxnSpLocks noChangeShapeType="1"/>
          </p:cNvCxnSpPr>
          <p:nvPr/>
        </p:nvCxnSpPr>
        <p:spPr bwMode="auto">
          <a:xfrm>
            <a:off x="8866160" y="2543155"/>
            <a:ext cx="0" cy="90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8" name="AutoShape 684"/>
          <p:cNvCxnSpPr>
            <a:cxnSpLocks noChangeShapeType="1"/>
          </p:cNvCxnSpPr>
          <p:nvPr/>
        </p:nvCxnSpPr>
        <p:spPr bwMode="auto">
          <a:xfrm>
            <a:off x="8075586" y="2857496"/>
            <a:ext cx="37941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9" name="AutoShape 685"/>
          <p:cNvCxnSpPr>
            <a:cxnSpLocks noChangeShapeType="1"/>
          </p:cNvCxnSpPr>
          <p:nvPr/>
        </p:nvCxnSpPr>
        <p:spPr bwMode="auto">
          <a:xfrm>
            <a:off x="8086697" y="3214686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0" name="AutoShape 686"/>
          <p:cNvCxnSpPr>
            <a:cxnSpLocks noChangeShapeType="1"/>
          </p:cNvCxnSpPr>
          <p:nvPr/>
        </p:nvCxnSpPr>
        <p:spPr bwMode="auto">
          <a:xfrm>
            <a:off x="8072463" y="3643314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1" name="AutoShape 687"/>
          <p:cNvCxnSpPr>
            <a:cxnSpLocks noChangeShapeType="1"/>
          </p:cNvCxnSpPr>
          <p:nvPr/>
        </p:nvCxnSpPr>
        <p:spPr bwMode="auto">
          <a:xfrm>
            <a:off x="8072463" y="3929066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2" name="AutoShape 688"/>
          <p:cNvCxnSpPr>
            <a:cxnSpLocks noChangeShapeType="1"/>
          </p:cNvCxnSpPr>
          <p:nvPr/>
        </p:nvCxnSpPr>
        <p:spPr bwMode="auto">
          <a:xfrm>
            <a:off x="8096272" y="4286256"/>
            <a:ext cx="3794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8" name="97 Conector recto"/>
          <p:cNvCxnSpPr/>
          <p:nvPr/>
        </p:nvCxnSpPr>
        <p:spPr>
          <a:xfrm>
            <a:off x="1485901" y="3641406"/>
            <a:ext cx="2752720" cy="3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AutoShape 571"/>
          <p:cNvCxnSpPr>
            <a:cxnSpLocks noChangeShapeType="1"/>
          </p:cNvCxnSpPr>
          <p:nvPr/>
        </p:nvCxnSpPr>
        <p:spPr bwMode="auto">
          <a:xfrm flipV="1">
            <a:off x="1023910" y="5500702"/>
            <a:ext cx="185738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5" name="Rectangle 545"/>
          <p:cNvSpPr>
            <a:spLocks noChangeArrowheads="1"/>
          </p:cNvSpPr>
          <p:nvPr/>
        </p:nvSpPr>
        <p:spPr bwMode="auto">
          <a:xfrm>
            <a:off x="1235061" y="5214950"/>
            <a:ext cx="1087437" cy="6731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Nuevos modelos de aprendizaje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082" y="6133438"/>
            <a:ext cx="1928826" cy="4239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2174" y="0"/>
            <a:ext cx="3792140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0" name="4 Rectángulo"/>
          <p:cNvSpPr>
            <a:spLocks noChangeArrowheads="1"/>
          </p:cNvSpPr>
          <p:nvPr/>
        </p:nvSpPr>
        <p:spPr bwMode="auto">
          <a:xfrm>
            <a:off x="2452673" y="214290"/>
            <a:ext cx="7274719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/>
            <a:r>
              <a:rPr lang="es-AR" sz="1600" b="1" dirty="0" smtClean="0">
                <a:latin typeface="+mn-lt"/>
              </a:rPr>
              <a:t>Sociedad de la Información (SI) y la escuela</a:t>
            </a:r>
            <a:endParaRPr lang="es-AR" sz="1600" dirty="0">
              <a:latin typeface="+mn-lt"/>
            </a:endParaRPr>
          </a:p>
        </p:txBody>
      </p:sp>
      <p:cxnSp>
        <p:nvCxnSpPr>
          <p:cNvPr id="13" name="AutoShape 537"/>
          <p:cNvCxnSpPr>
            <a:cxnSpLocks noChangeShapeType="1"/>
          </p:cNvCxnSpPr>
          <p:nvPr/>
        </p:nvCxnSpPr>
        <p:spPr bwMode="auto">
          <a:xfrm rot="5400000" flipH="1" flipV="1">
            <a:off x="8689153" y="3575860"/>
            <a:ext cx="169862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" name="AutoShape 541"/>
          <p:cNvCxnSpPr>
            <a:cxnSpLocks noChangeShapeType="1"/>
          </p:cNvCxnSpPr>
          <p:nvPr/>
        </p:nvCxnSpPr>
        <p:spPr bwMode="auto">
          <a:xfrm>
            <a:off x="1893860" y="4351353"/>
            <a:ext cx="3127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" name="AutoShape 544"/>
          <p:cNvCxnSpPr>
            <a:cxnSpLocks noChangeShapeType="1"/>
          </p:cNvCxnSpPr>
          <p:nvPr/>
        </p:nvCxnSpPr>
        <p:spPr bwMode="auto">
          <a:xfrm>
            <a:off x="3446434" y="1009674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" name="Rectangle 545"/>
          <p:cNvSpPr>
            <a:spLocks noChangeArrowheads="1"/>
          </p:cNvSpPr>
          <p:nvPr/>
        </p:nvSpPr>
        <p:spPr bwMode="auto">
          <a:xfrm>
            <a:off x="995336" y="3922728"/>
            <a:ext cx="1087437" cy="6731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Nuevos modelos de aprendizaje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548"/>
          <p:cNvSpPr>
            <a:spLocks noChangeArrowheads="1"/>
          </p:cNvSpPr>
          <p:nvPr/>
        </p:nvSpPr>
        <p:spPr bwMode="auto">
          <a:xfrm>
            <a:off x="2397099" y="3659204"/>
            <a:ext cx="823913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Las TIC en la educación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549"/>
          <p:cNvSpPr>
            <a:spLocks noChangeArrowheads="1"/>
          </p:cNvSpPr>
          <p:nvPr/>
        </p:nvSpPr>
        <p:spPr bwMode="auto">
          <a:xfrm>
            <a:off x="2381222" y="4729181"/>
            <a:ext cx="820738" cy="581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Labor de la escuela con la TIC</a:t>
            </a:r>
            <a:endParaRPr kumimoji="0" lang="es-CO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551"/>
          <p:cNvSpPr>
            <a:spLocks noChangeArrowheads="1"/>
          </p:cNvSpPr>
          <p:nvPr/>
        </p:nvSpPr>
        <p:spPr bwMode="auto">
          <a:xfrm>
            <a:off x="1927197" y="239739"/>
            <a:ext cx="3319463" cy="700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13500000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567"/>
          <p:cNvSpPr>
            <a:spLocks noChangeArrowheads="1"/>
          </p:cNvSpPr>
          <p:nvPr/>
        </p:nvSpPr>
        <p:spPr bwMode="auto">
          <a:xfrm>
            <a:off x="2366935" y="1447826"/>
            <a:ext cx="1922462" cy="422275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 la información en la escuela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5" name="AutoShape 569"/>
          <p:cNvCxnSpPr>
            <a:cxnSpLocks noChangeShapeType="1"/>
          </p:cNvCxnSpPr>
          <p:nvPr/>
        </p:nvCxnSpPr>
        <p:spPr bwMode="auto">
          <a:xfrm rot="16200000" flipH="1">
            <a:off x="-511195" y="2982931"/>
            <a:ext cx="2652145" cy="73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7" name="AutoShape 571"/>
          <p:cNvCxnSpPr>
            <a:cxnSpLocks noChangeShapeType="1"/>
          </p:cNvCxnSpPr>
          <p:nvPr/>
        </p:nvCxnSpPr>
        <p:spPr bwMode="auto">
          <a:xfrm flipV="1">
            <a:off x="809595" y="4327540"/>
            <a:ext cx="185738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7" name="AutoShape 581"/>
          <p:cNvCxnSpPr>
            <a:cxnSpLocks noChangeShapeType="1"/>
          </p:cNvCxnSpPr>
          <p:nvPr/>
        </p:nvCxnSpPr>
        <p:spPr bwMode="auto">
          <a:xfrm>
            <a:off x="811186" y="1660548"/>
            <a:ext cx="15446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2" name="Rectangle 616"/>
          <p:cNvSpPr>
            <a:spLocks noChangeArrowheads="1"/>
          </p:cNvSpPr>
          <p:nvPr/>
        </p:nvSpPr>
        <p:spPr bwMode="auto">
          <a:xfrm>
            <a:off x="3795684" y="3508390"/>
            <a:ext cx="1673226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Entornos atractivos para información y comunicación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617"/>
          <p:cNvSpPr>
            <a:spLocks noChangeArrowheads="1"/>
          </p:cNvSpPr>
          <p:nvPr/>
        </p:nvSpPr>
        <p:spPr bwMode="auto">
          <a:xfrm>
            <a:off x="6176935" y="3475054"/>
            <a:ext cx="1462087" cy="319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TIC solas - necesidad de relación con el currículo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Rectangle 618"/>
          <p:cNvSpPr>
            <a:spLocks noChangeArrowheads="1"/>
          </p:cNvSpPr>
          <p:nvPr/>
        </p:nvSpPr>
        <p:spPr bwMode="auto">
          <a:xfrm>
            <a:off x="5432398" y="3475054"/>
            <a:ext cx="817564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Depende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Rectangle 619"/>
          <p:cNvSpPr>
            <a:spLocks noChangeArrowheads="1"/>
          </p:cNvSpPr>
          <p:nvPr/>
        </p:nvSpPr>
        <p:spPr bwMode="auto">
          <a:xfrm>
            <a:off x="3024175" y="3562365"/>
            <a:ext cx="81756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      Permiten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Rectangle 620"/>
          <p:cNvSpPr>
            <a:spLocks noChangeArrowheads="1"/>
          </p:cNvSpPr>
          <p:nvPr/>
        </p:nvSpPr>
        <p:spPr bwMode="auto">
          <a:xfrm>
            <a:off x="3795684" y="3856056"/>
            <a:ext cx="1673226" cy="319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Transformaciones en procesos de formación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Rectangle 621"/>
          <p:cNvSpPr>
            <a:spLocks noChangeArrowheads="1"/>
          </p:cNvSpPr>
          <p:nvPr/>
        </p:nvSpPr>
        <p:spPr bwMode="auto">
          <a:xfrm>
            <a:off x="3098772" y="3838590"/>
            <a:ext cx="817564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Crean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Rectangle 622"/>
          <p:cNvSpPr>
            <a:spLocks noChangeArrowheads="1"/>
          </p:cNvSpPr>
          <p:nvPr/>
        </p:nvSpPr>
        <p:spPr bwMode="auto">
          <a:xfrm>
            <a:off x="6172173" y="3844940"/>
            <a:ext cx="1463674" cy="319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Cambio de mentalidad – uso de la nueva tecnología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Rectangle 623"/>
          <p:cNvSpPr>
            <a:spLocks noChangeArrowheads="1"/>
          </p:cNvSpPr>
          <p:nvPr/>
        </p:nvSpPr>
        <p:spPr bwMode="auto">
          <a:xfrm>
            <a:off x="5430810" y="3819540"/>
            <a:ext cx="817561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Es necesario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Rectangle 624"/>
          <p:cNvSpPr>
            <a:spLocks noChangeArrowheads="1"/>
          </p:cNvSpPr>
          <p:nvPr/>
        </p:nvSpPr>
        <p:spPr bwMode="auto">
          <a:xfrm>
            <a:off x="6697633" y="4373581"/>
            <a:ext cx="1439863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Procesador activo y consciente de información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Rectangle 625"/>
          <p:cNvSpPr>
            <a:spLocks noChangeArrowheads="1"/>
          </p:cNvSpPr>
          <p:nvPr/>
        </p:nvSpPr>
        <p:spPr bwMode="auto">
          <a:xfrm>
            <a:off x="3808385" y="4286259"/>
            <a:ext cx="1673226" cy="250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Alfabetización tecnológica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Rectangle 626"/>
          <p:cNvSpPr>
            <a:spLocks noChangeArrowheads="1"/>
          </p:cNvSpPr>
          <p:nvPr/>
        </p:nvSpPr>
        <p:spPr bwMode="auto">
          <a:xfrm>
            <a:off x="6718272" y="5256229"/>
            <a:ext cx="1439863" cy="31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No reemplazados por las tecnologías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Rectangle 627"/>
          <p:cNvSpPr>
            <a:spLocks noChangeArrowheads="1"/>
          </p:cNvSpPr>
          <p:nvPr/>
        </p:nvSpPr>
        <p:spPr bwMode="auto">
          <a:xfrm>
            <a:off x="3808385" y="4929201"/>
            <a:ext cx="1673226" cy="282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Faciliten conexiones y recursos necesarios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Rectangle 628"/>
          <p:cNvSpPr>
            <a:spLocks noChangeArrowheads="1"/>
          </p:cNvSpPr>
          <p:nvPr/>
        </p:nvSpPr>
        <p:spPr bwMode="auto">
          <a:xfrm>
            <a:off x="3808385" y="4572008"/>
            <a:ext cx="1673226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Formación  para la sociedad del futuro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Rectangle 629"/>
          <p:cNvSpPr>
            <a:spLocks noChangeArrowheads="1"/>
          </p:cNvSpPr>
          <p:nvPr/>
        </p:nvSpPr>
        <p:spPr bwMode="auto">
          <a:xfrm>
            <a:off x="3808385" y="5308616"/>
            <a:ext cx="1673226" cy="334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Responsabilizarse formación en competencias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630"/>
          <p:cNvSpPr>
            <a:spLocks noChangeArrowheads="1"/>
          </p:cNvSpPr>
          <p:nvPr/>
        </p:nvSpPr>
        <p:spPr bwMode="auto">
          <a:xfrm>
            <a:off x="2971772" y="4859356"/>
            <a:ext cx="817564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Responder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a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Rectangle 631"/>
          <p:cNvSpPr>
            <a:spLocks noChangeArrowheads="1"/>
          </p:cNvSpPr>
          <p:nvPr/>
        </p:nvSpPr>
        <p:spPr bwMode="auto">
          <a:xfrm>
            <a:off x="5881695" y="5156214"/>
            <a:ext cx="734977" cy="415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Papel y aporte docente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Rectangle 632"/>
          <p:cNvSpPr>
            <a:spLocks noChangeArrowheads="1"/>
          </p:cNvSpPr>
          <p:nvPr/>
        </p:nvSpPr>
        <p:spPr bwMode="auto">
          <a:xfrm>
            <a:off x="5843628" y="4429133"/>
            <a:ext cx="752447" cy="419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Competencia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Estudiante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Rectangle 633"/>
          <p:cNvSpPr>
            <a:spLocks noChangeArrowheads="1"/>
          </p:cNvSpPr>
          <p:nvPr/>
        </p:nvSpPr>
        <p:spPr bwMode="auto">
          <a:xfrm>
            <a:off x="5538761" y="4857766"/>
            <a:ext cx="817561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Tener en 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7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cuenta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Rectangle 634"/>
          <p:cNvSpPr>
            <a:spLocks noChangeArrowheads="1"/>
          </p:cNvSpPr>
          <p:nvPr/>
        </p:nvSpPr>
        <p:spPr bwMode="auto">
          <a:xfrm>
            <a:off x="6708748" y="4719655"/>
            <a:ext cx="1438275" cy="4238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Instrumental, actitudes,  evaluación de necesidades y uso Tic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" name="Rectangle 635"/>
          <p:cNvSpPr>
            <a:spLocks noChangeArrowheads="1"/>
          </p:cNvSpPr>
          <p:nvPr/>
        </p:nvSpPr>
        <p:spPr bwMode="auto">
          <a:xfrm>
            <a:off x="8404196" y="4481528"/>
            <a:ext cx="906523" cy="417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Finalidad del sistema educativo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Rectangle 636"/>
          <p:cNvSpPr>
            <a:spLocks noChangeArrowheads="1"/>
          </p:cNvSpPr>
          <p:nvPr/>
        </p:nvSpPr>
        <p:spPr bwMode="auto">
          <a:xfrm>
            <a:off x="8404196" y="3178193"/>
            <a:ext cx="906523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Sociedad del conocimiento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Rectangle 637"/>
          <p:cNvSpPr>
            <a:spLocks noChangeArrowheads="1"/>
          </p:cNvSpPr>
          <p:nvPr/>
        </p:nvSpPr>
        <p:spPr bwMode="auto">
          <a:xfrm>
            <a:off x="8404196" y="3617928"/>
            <a:ext cx="906523" cy="709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Reeducación de los errores, conceptuales y actitudinales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Rectangle 638"/>
          <p:cNvSpPr>
            <a:spLocks noChangeArrowheads="1"/>
          </p:cNvSpPr>
          <p:nvPr/>
        </p:nvSpPr>
        <p:spPr bwMode="auto">
          <a:xfrm>
            <a:off x="8310587" y="4924440"/>
            <a:ext cx="817561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Cambiar     la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" name="Rectangle 639"/>
          <p:cNvSpPr>
            <a:spLocks noChangeArrowheads="1"/>
          </p:cNvSpPr>
          <p:nvPr/>
        </p:nvSpPr>
        <p:spPr bwMode="auto">
          <a:xfrm>
            <a:off x="7953397" y="4286257"/>
            <a:ext cx="125419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Repensarlo       en</a:t>
            </a:r>
            <a:endParaRPr kumimoji="0" lang="es-A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6" name="AutoShape 640"/>
          <p:cNvCxnSpPr>
            <a:cxnSpLocks noChangeShapeType="1"/>
          </p:cNvCxnSpPr>
          <p:nvPr/>
        </p:nvCxnSpPr>
        <p:spPr bwMode="auto">
          <a:xfrm rot="16200000" flipH="1">
            <a:off x="2654296" y="5502268"/>
            <a:ext cx="385747" cy="16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7" name="AutoShape 641"/>
          <p:cNvCxnSpPr>
            <a:cxnSpLocks noChangeShapeType="1"/>
          </p:cNvCxnSpPr>
          <p:nvPr/>
        </p:nvCxnSpPr>
        <p:spPr bwMode="auto">
          <a:xfrm>
            <a:off x="2843186" y="5715016"/>
            <a:ext cx="59578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8" name="AutoShape 642"/>
          <p:cNvCxnSpPr>
            <a:cxnSpLocks noChangeShapeType="1"/>
          </p:cNvCxnSpPr>
          <p:nvPr/>
        </p:nvCxnSpPr>
        <p:spPr bwMode="auto">
          <a:xfrm rot="16200000" flipV="1">
            <a:off x="8391527" y="5295890"/>
            <a:ext cx="828675" cy="95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19" name="AutoShape 643"/>
          <p:cNvCxnSpPr>
            <a:cxnSpLocks noChangeShapeType="1"/>
          </p:cNvCxnSpPr>
          <p:nvPr/>
        </p:nvCxnSpPr>
        <p:spPr bwMode="auto">
          <a:xfrm flipH="1">
            <a:off x="2209771" y="3868755"/>
            <a:ext cx="6351" cy="1017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6" name="AutoShape 690"/>
          <p:cNvCxnSpPr>
            <a:cxnSpLocks noChangeShapeType="1"/>
          </p:cNvCxnSpPr>
          <p:nvPr/>
        </p:nvCxnSpPr>
        <p:spPr bwMode="auto">
          <a:xfrm>
            <a:off x="2216123" y="3876690"/>
            <a:ext cx="18097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7" name="AutoShape 691"/>
          <p:cNvCxnSpPr>
            <a:cxnSpLocks noChangeShapeType="1"/>
          </p:cNvCxnSpPr>
          <p:nvPr/>
        </p:nvCxnSpPr>
        <p:spPr bwMode="auto">
          <a:xfrm>
            <a:off x="2216123" y="4891103"/>
            <a:ext cx="18097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8" name="AutoShape 692"/>
          <p:cNvCxnSpPr>
            <a:cxnSpLocks noChangeShapeType="1"/>
          </p:cNvCxnSpPr>
          <p:nvPr/>
        </p:nvCxnSpPr>
        <p:spPr bwMode="auto">
          <a:xfrm>
            <a:off x="3240060" y="3717940"/>
            <a:ext cx="55562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9" name="AutoShape 693"/>
          <p:cNvCxnSpPr>
            <a:cxnSpLocks noChangeShapeType="1"/>
          </p:cNvCxnSpPr>
          <p:nvPr/>
        </p:nvCxnSpPr>
        <p:spPr bwMode="auto">
          <a:xfrm>
            <a:off x="3240060" y="3997340"/>
            <a:ext cx="55562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0" name="AutoShape 694"/>
          <p:cNvCxnSpPr>
            <a:cxnSpLocks noChangeShapeType="1"/>
          </p:cNvCxnSpPr>
          <p:nvPr/>
        </p:nvCxnSpPr>
        <p:spPr bwMode="auto">
          <a:xfrm>
            <a:off x="5481612" y="3625865"/>
            <a:ext cx="6873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1" name="AutoShape 695"/>
          <p:cNvCxnSpPr>
            <a:cxnSpLocks noChangeShapeType="1"/>
          </p:cNvCxnSpPr>
          <p:nvPr/>
        </p:nvCxnSpPr>
        <p:spPr bwMode="auto">
          <a:xfrm>
            <a:off x="5500661" y="3997340"/>
            <a:ext cx="687387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2" name="AutoShape 696"/>
          <p:cNvCxnSpPr>
            <a:cxnSpLocks noChangeShapeType="1"/>
          </p:cNvCxnSpPr>
          <p:nvPr/>
        </p:nvCxnSpPr>
        <p:spPr bwMode="auto">
          <a:xfrm rot="16200000" flipH="1">
            <a:off x="3028952" y="4914900"/>
            <a:ext cx="10382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3" name="AutoShape 697"/>
          <p:cNvCxnSpPr>
            <a:cxnSpLocks noChangeShapeType="1"/>
          </p:cNvCxnSpPr>
          <p:nvPr/>
        </p:nvCxnSpPr>
        <p:spPr bwMode="auto">
          <a:xfrm>
            <a:off x="3559147" y="4429132"/>
            <a:ext cx="25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" name="AutoShape 698"/>
          <p:cNvCxnSpPr>
            <a:cxnSpLocks noChangeShapeType="1"/>
          </p:cNvCxnSpPr>
          <p:nvPr/>
        </p:nvCxnSpPr>
        <p:spPr bwMode="auto">
          <a:xfrm>
            <a:off x="3551211" y="4714884"/>
            <a:ext cx="25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5" name="AutoShape 699"/>
          <p:cNvCxnSpPr>
            <a:cxnSpLocks noChangeShapeType="1"/>
          </p:cNvCxnSpPr>
          <p:nvPr/>
        </p:nvCxnSpPr>
        <p:spPr bwMode="auto">
          <a:xfrm>
            <a:off x="3568671" y="5072074"/>
            <a:ext cx="25558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6" name="AutoShape 700"/>
          <p:cNvCxnSpPr>
            <a:cxnSpLocks noChangeShapeType="1"/>
          </p:cNvCxnSpPr>
          <p:nvPr/>
        </p:nvCxnSpPr>
        <p:spPr bwMode="auto">
          <a:xfrm>
            <a:off x="3555972" y="5429264"/>
            <a:ext cx="25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7" name="AutoShape 701"/>
          <p:cNvCxnSpPr>
            <a:cxnSpLocks noChangeShapeType="1"/>
          </p:cNvCxnSpPr>
          <p:nvPr/>
        </p:nvCxnSpPr>
        <p:spPr bwMode="auto">
          <a:xfrm>
            <a:off x="3201960" y="5010165"/>
            <a:ext cx="34924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8" name="AutoShape 702"/>
          <p:cNvCxnSpPr>
            <a:cxnSpLocks noChangeShapeType="1"/>
          </p:cNvCxnSpPr>
          <p:nvPr/>
        </p:nvCxnSpPr>
        <p:spPr bwMode="auto">
          <a:xfrm rot="5400000" flipH="1" flipV="1">
            <a:off x="5391940" y="5364982"/>
            <a:ext cx="711185" cy="15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9" name="AutoShape 703"/>
          <p:cNvCxnSpPr>
            <a:cxnSpLocks noChangeShapeType="1"/>
          </p:cNvCxnSpPr>
          <p:nvPr/>
        </p:nvCxnSpPr>
        <p:spPr bwMode="auto">
          <a:xfrm flipH="1">
            <a:off x="5748312" y="5011753"/>
            <a:ext cx="4968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0" name="AutoShape 704"/>
          <p:cNvCxnSpPr>
            <a:cxnSpLocks noChangeShapeType="1"/>
          </p:cNvCxnSpPr>
          <p:nvPr/>
        </p:nvCxnSpPr>
        <p:spPr bwMode="auto">
          <a:xfrm flipV="1">
            <a:off x="6259484" y="4848240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1" name="AutoShape 705"/>
          <p:cNvCxnSpPr>
            <a:cxnSpLocks noChangeShapeType="1"/>
          </p:cNvCxnSpPr>
          <p:nvPr/>
        </p:nvCxnSpPr>
        <p:spPr bwMode="auto">
          <a:xfrm>
            <a:off x="6257897" y="5010168"/>
            <a:ext cx="0" cy="157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2" name="AutoShape 706"/>
          <p:cNvCxnSpPr>
            <a:cxnSpLocks noChangeShapeType="1"/>
          </p:cNvCxnSpPr>
          <p:nvPr/>
        </p:nvCxnSpPr>
        <p:spPr bwMode="auto">
          <a:xfrm>
            <a:off x="6613498" y="4595828"/>
            <a:ext cx="841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3" name="AutoShape 707"/>
          <p:cNvCxnSpPr>
            <a:cxnSpLocks noChangeShapeType="1"/>
          </p:cNvCxnSpPr>
          <p:nvPr/>
        </p:nvCxnSpPr>
        <p:spPr bwMode="auto">
          <a:xfrm>
            <a:off x="6619846" y="4783153"/>
            <a:ext cx="82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" name="AutoShape 708"/>
          <p:cNvCxnSpPr>
            <a:cxnSpLocks noChangeShapeType="1"/>
          </p:cNvCxnSpPr>
          <p:nvPr/>
        </p:nvCxnSpPr>
        <p:spPr bwMode="auto">
          <a:xfrm>
            <a:off x="6630962" y="5357826"/>
            <a:ext cx="841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5" name="AutoShape 709"/>
          <p:cNvCxnSpPr>
            <a:cxnSpLocks noChangeShapeType="1"/>
          </p:cNvCxnSpPr>
          <p:nvPr/>
        </p:nvCxnSpPr>
        <p:spPr bwMode="auto">
          <a:xfrm rot="5400000" flipH="1" flipV="1">
            <a:off x="8689155" y="4396601"/>
            <a:ext cx="169863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6" name="Rectangle 568"/>
          <p:cNvSpPr>
            <a:spLocks noChangeArrowheads="1"/>
          </p:cNvSpPr>
          <p:nvPr/>
        </p:nvSpPr>
        <p:spPr bwMode="auto">
          <a:xfrm>
            <a:off x="1023911" y="2143116"/>
            <a:ext cx="1022350" cy="6540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Nuevos escenarios de educación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7" name="AutoShape 570"/>
          <p:cNvCxnSpPr>
            <a:cxnSpLocks noChangeShapeType="1"/>
          </p:cNvCxnSpPr>
          <p:nvPr/>
        </p:nvCxnSpPr>
        <p:spPr bwMode="auto">
          <a:xfrm>
            <a:off x="838171" y="2459028"/>
            <a:ext cx="1857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65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8" y="6054936"/>
            <a:ext cx="2286016" cy="5024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52406" y="214290"/>
            <a:ext cx="8915400" cy="1470025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s-ES" sz="2700" u="sng" dirty="0" smtClean="0">
                <a:solidFill>
                  <a:srgbClr val="1717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tooltip="Los 20 retos de la educación del siglo XXI"/>
              </a:rPr>
              <a:t>Los 20 retos de la educación del siglo XXI</a:t>
            </a:r>
            <a:r>
              <a:rPr lang="es-ES" sz="27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7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2700" b="1" u="sng" dirty="0" smtClean="0">
                <a:solidFill>
                  <a:srgbClr val="080808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La creatividad y la inteligencia emocional son dos ámbitos que debe desarrollar la escuela del futuro</a:t>
            </a:r>
            <a:r>
              <a:rPr lang="es-ES" b="1" dirty="0" smtClean="0">
                <a:solidFill>
                  <a:srgbClr val="08080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s-ES" b="1" dirty="0" smtClean="0">
                <a:solidFill>
                  <a:srgbClr val="080808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s-ES" dirty="0"/>
          </a:p>
        </p:txBody>
      </p:sp>
      <p:pic>
        <p:nvPicPr>
          <p:cNvPr id="5" name="4 Imagen" descr="20 RETOS EDUCACIÓN SIGLO XX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82" y="1500174"/>
            <a:ext cx="8715064" cy="4509996"/>
          </a:xfrm>
          <a:prstGeom prst="rect">
            <a:avLst/>
          </a:prstGeom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31" y="6156986"/>
            <a:ext cx="2214578" cy="486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52406" y="500042"/>
            <a:ext cx="945359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rgbClr val="1717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Los 20 retos de la educación del siglo XXI"/>
              </a:rPr>
              <a:t>Los 20 retos de la educación del siglo XXI</a:t>
            </a:r>
            <a:endParaRPr kumimoji="0" lang="es-E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La creatividad y la inteligencia emocional son dos ámbitos que debe desarrollar la escuela del futuro</a:t>
            </a:r>
            <a:endParaRPr kumimoji="0" lang="es-ES" sz="1700" b="1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Estos son los retos que todos ellos plantean para la educación del futuro: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Hay que formar al ciudadano del siglo XXI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La inclusión social como eje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Se requiere liderazgo institucional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Extraer la inteligencia colectiva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Contenidos + Pedagogía + Tecnología: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Las TIC implican nuevos métodos de evaluación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Hay que romper el mito de los nativos digitales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Fomento de la creatividad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Importancia de la educación emocional: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Cooperación necesaria entre familia, escuela y comunidad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Liderazgo sin burocracia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700" dirty="0" smtClean="0">
              <a:solidFill>
                <a:srgbClr val="08080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700" dirty="0" smtClean="0">
              <a:solidFill>
                <a:srgbClr val="08080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700" dirty="0" smtClean="0">
              <a:solidFill>
                <a:srgbClr val="08080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700" dirty="0" smtClean="0">
              <a:solidFill>
                <a:srgbClr val="08080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Objetivo: desarrollo de competencias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Foco en los intereses del aprendiz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Un nuevo rol del profesor y su formación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 Nueva ecología del aprendizaje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 El reto de considerar todos los ámbitos educativos posibles</a:t>
            </a:r>
            <a:endParaRPr lang="es-ES" sz="1700" dirty="0" smtClean="0">
              <a:solidFill>
                <a:srgbClr val="08080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17. Interactuación sobre los contenidos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18. Una formación adaptada a las demandas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19. Se trata de formar a ciudadanos, no solo a profesionales eficientes</a:t>
            </a:r>
            <a:endParaRPr kumimoji="0" lang="es-ES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7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20. 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Evitar </a:t>
            </a:r>
            <a:r>
              <a:rPr kumimoji="0" lang="es-ES" sz="16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ansiedad tecnológica</a:t>
            </a:r>
            <a:endParaRPr kumimoji="0" 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06598912-3juegosinfantilescreativida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3699">
            <a:off x="5578606" y="524145"/>
            <a:ext cx="3096161" cy="1818291"/>
          </a:xfrm>
          <a:prstGeom prst="rect">
            <a:avLst/>
          </a:prstGeom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0454" y="6143644"/>
            <a:ext cx="2143139" cy="471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95744" y="1142984"/>
            <a:ext cx="5343500" cy="4714908"/>
          </a:xfrm>
        </p:spPr>
        <p:txBody>
          <a:bodyPr>
            <a:normAutofit fontScale="90000"/>
          </a:bodyPr>
          <a:lstStyle/>
          <a:p>
            <a:r>
              <a:rPr lang="es-ES" sz="3100" b="1" dirty="0" smtClean="0">
                <a:solidFill>
                  <a:srgbClr val="003399"/>
                </a:solidFill>
              </a:rPr>
              <a:t>Conclusión: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- Necesitamos mejorar la escuela y eso implica mejorar el contexto que influye sobre la escuela. 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- Para ello necesitamos una movilización educativa de la sociedad que ponga en marcha la sociedad del aprendizaje que necesitamos.  Y para iniciarla necesitamos conspiradores educativos.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  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- Si tiene éxito, desencadenará un proceso circular donde la mejora de la escuela constituirá la sociedad del aprendizaje, y la construcción de la sociedad del aprendizaje mejorará la escuela. 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826" y="348530"/>
            <a:ext cx="2571768" cy="565225"/>
          </a:xfrm>
          <a:prstGeom prst="rect">
            <a:avLst/>
          </a:prstGeom>
          <a:noFill/>
        </p:spPr>
      </p:pic>
      <p:pic>
        <p:nvPicPr>
          <p:cNvPr id="4" name="3 Imagen" descr="9933229551cf4fb8baeb638c1690c9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82" y="2143116"/>
            <a:ext cx="3176594" cy="317659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80968" y="642918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Haz que la escuela sea un lugar adonde a los niños les apetezca ir… </a:t>
            </a:r>
            <a:endParaRPr lang="es-ES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Vive como si fueras a morir mañana. Aprende como si fueras a vivir siempre </a:t>
            </a:r>
          </a:p>
          <a:p>
            <a:pPr algn="r"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(Mahatma Gandhi)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06598912-3juegosinfantilescreativida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3699">
            <a:off x="342805" y="2899539"/>
            <a:ext cx="5992617" cy="3519301"/>
          </a:xfrm>
          <a:prstGeom prst="rect">
            <a:avLst/>
          </a:prstGeom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50" y="5643578"/>
            <a:ext cx="2600325" cy="57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9927" y="-71462"/>
            <a:ext cx="3286149" cy="928678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+mn-lt"/>
              </a:rPr>
              <a:t>Resumiendo..</a:t>
            </a:r>
            <a:endParaRPr lang="es-ES" b="1" dirty="0">
              <a:latin typeface="+mn-lt"/>
            </a:endParaRPr>
          </a:p>
        </p:txBody>
      </p:sp>
      <p:pic>
        <p:nvPicPr>
          <p:cNvPr id="6" name="Picture 4" descr="http://victorzegarra.files.wordpress.com/2013/03/languagecoachservice.jpg"/>
          <p:cNvPicPr>
            <a:picLocks noChangeAspect="1" noChangeArrowheads="1"/>
          </p:cNvPicPr>
          <p:nvPr/>
        </p:nvPicPr>
        <p:blipFill>
          <a:blip r:embed="rId2"/>
          <a:srcRect r="2772"/>
          <a:stretch>
            <a:fillRect/>
          </a:stretch>
        </p:blipFill>
        <p:spPr bwMode="auto">
          <a:xfrm>
            <a:off x="523845" y="428604"/>
            <a:ext cx="2881298" cy="1285884"/>
          </a:xfrm>
          <a:prstGeom prst="rect">
            <a:avLst/>
          </a:prstGeom>
          <a:noFill/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96" y="214290"/>
            <a:ext cx="1643074" cy="361116"/>
          </a:xfrm>
          <a:prstGeom prst="rect">
            <a:avLst/>
          </a:prstGeom>
          <a:noFill/>
        </p:spPr>
      </p:pic>
      <p:pic>
        <p:nvPicPr>
          <p:cNvPr id="7" name="6 Imagen" descr="MAPA - NUEVOS RETOS DE LA EDUCACIÓ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6" y="1726132"/>
            <a:ext cx="9596470" cy="498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Pregunta de Enfo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970" y="1142984"/>
            <a:ext cx="4666376" cy="512258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8225" y="1000109"/>
            <a:ext cx="3748086" cy="423858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Pregunta de enfoque:</a:t>
            </a:r>
            <a:endParaRPr lang="es-ES" sz="2400" b="1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5 Terminador"/>
          <p:cNvSpPr/>
          <p:nvPr/>
        </p:nvSpPr>
        <p:spPr>
          <a:xfrm>
            <a:off x="666722" y="1500174"/>
            <a:ext cx="4000528" cy="100013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¿Cuáles son los nuevos retos de la EDUCACIÓN?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285728"/>
            <a:ext cx="2100273" cy="461600"/>
          </a:xfrm>
          <a:prstGeom prst="rect">
            <a:avLst/>
          </a:prstGeom>
          <a:noFill/>
        </p:spPr>
      </p:pic>
      <p:sp>
        <p:nvSpPr>
          <p:cNvPr id="1027" name="AutoShape 3" descr="C:\Users\Usuario\Desktop\nvoprofesor1.gif"/>
          <p:cNvSpPr>
            <a:spLocks noChangeAspect="1" noChangeArrowheads="1"/>
          </p:cNvSpPr>
          <p:nvPr/>
        </p:nvSpPr>
        <p:spPr bwMode="auto">
          <a:xfrm>
            <a:off x="2666985" y="714356"/>
            <a:ext cx="4314826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482" name="Picture 2" descr="https://dmottam.files.wordpress.com/2011/10/retoeducxxi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16" y="2571744"/>
            <a:ext cx="5072098" cy="33004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1034" y="1785926"/>
            <a:ext cx="8420100" cy="1143000"/>
          </a:xfrm>
        </p:spPr>
        <p:txBody>
          <a:bodyPr>
            <a:noAutofit/>
          </a:bodyPr>
          <a:lstStyle/>
          <a:p>
            <a:pPr algn="r"/>
            <a:r>
              <a:rPr lang="es-ES" sz="3200" b="1" dirty="0" smtClean="0"/>
              <a:t>Las </a:t>
            </a:r>
            <a:r>
              <a:rPr lang="es-ES" sz="3200" b="1" dirty="0" smtClean="0"/>
              <a:t>puertas </a:t>
            </a:r>
            <a:r>
              <a:rPr lang="es-ES" sz="3200" b="1" dirty="0" smtClean="0"/>
              <a:t>de las escuelas han de estar abiertas; no solo para que entren los niños, sino para que sus ideas salgan y transformen el </a:t>
            </a:r>
            <a:r>
              <a:rPr lang="es-ES" sz="3200" b="1" dirty="0" smtClean="0"/>
              <a:t>mundo… </a:t>
            </a:r>
            <a:endParaRPr lang="es-ES" sz="3200" b="1" dirty="0"/>
          </a:p>
        </p:txBody>
      </p:sp>
      <p:pic>
        <p:nvPicPr>
          <p:cNvPr id="5" name="4 Imagen" descr="06598912-3juegosinfantilescreativida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3699">
            <a:off x="2637273" y="3504884"/>
            <a:ext cx="4597579" cy="2700033"/>
          </a:xfrm>
          <a:prstGeom prst="rect">
            <a:avLst/>
          </a:prstGeom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50" y="5643578"/>
            <a:ext cx="2600325" cy="57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595282" y="714356"/>
            <a:ext cx="8865526" cy="10509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s-ES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Referencias bibliográficas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2406" y="1857364"/>
            <a:ext cx="8865528" cy="4187825"/>
          </a:xfrm>
        </p:spPr>
        <p:txBody>
          <a:bodyPr>
            <a:noAutofit/>
          </a:bodyPr>
          <a:lstStyle/>
          <a:p>
            <a:pPr marL="268250" lvl="1" indent="-3175" algn="just" eaLnBrk="1" fontAlgn="auto" hangingPunct="1">
              <a:spcAft>
                <a:spcPts val="0"/>
              </a:spcAft>
              <a:buNone/>
              <a:tabLst>
                <a:tab pos="88887" algn="l"/>
                <a:tab pos="265075" algn="l"/>
              </a:tabLst>
              <a:defRPr/>
            </a:pPr>
            <a:endParaRPr lang="es-AR" sz="1200" dirty="0" smtClean="0">
              <a:latin typeface="Gill Sans MT Condensed" pitchFamily="34" charset="0"/>
              <a:cs typeface="Arial" pitchFamily="34" charset="0"/>
            </a:endParaRPr>
          </a:p>
          <a:p>
            <a:pPr marL="268250" lvl="1" indent="-3175" algn="just">
              <a:buFont typeface="Arial" pitchFamily="34" charset="0"/>
              <a:buChar char="•"/>
              <a:tabLst>
                <a:tab pos="88887" algn="l"/>
                <a:tab pos="265075" algn="l"/>
              </a:tabLst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César Bona. 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La nueva educación. Los retos y desafíos de un maestro de hoy. Editorial Plaza &amp; Janes. Barcelona. 2015.</a:t>
            </a:r>
          </a:p>
          <a:p>
            <a:pPr marL="268250" lvl="1" indent="-3175" algn="just">
              <a:buFont typeface="Arial" pitchFamily="34" charset="0"/>
              <a:buChar char="•"/>
              <a:tabLst>
                <a:tab pos="88887" algn="l"/>
                <a:tab pos="265075" algn="l"/>
              </a:tabLst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Díaz Barriga Arceo, Frida;  Hernández Rojas, Gerardo.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Estrategias docentes para un aprendizaje significativo. Una interpretación constructivista.  McGrawHill. Educación. 3ª Edición. México. 2010.</a:t>
            </a: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marL="268250" lvl="1" indent="-3175" algn="just">
              <a:buFont typeface="Arial" pitchFamily="34" charset="0"/>
              <a:buChar char="•"/>
              <a:tabLst>
                <a:tab pos="88887" algn="l"/>
                <a:tab pos="265075" algn="l"/>
              </a:tabLst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Fandos Garrido, Manuel.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El reto del cambio educativo: nuevos escenarios y modalidades de formación. Institut de Ciències de l’Educació Universitat Rovira i Virgili Tarragona. Educar 38, 2006 243-258.</a:t>
            </a:r>
          </a:p>
          <a:p>
            <a:pPr marL="268250" lvl="1" indent="-3175" algn="just">
              <a:buFont typeface="Arial" pitchFamily="34" charset="0"/>
              <a:buChar char="•"/>
              <a:tabLst>
                <a:tab pos="88887" algn="l"/>
                <a:tab pos="265075" algn="l"/>
              </a:tabLst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López – Jurado, Marta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Educación para el siglo XXI. Desclée. Bilbao. 2011.</a:t>
            </a:r>
          </a:p>
          <a:p>
            <a:pPr marL="268250" lvl="1" indent="-3175" algn="just">
              <a:buFont typeface="Arial" pitchFamily="34" charset="0"/>
              <a:buChar char="•"/>
              <a:tabLst>
                <a:tab pos="88887" algn="l"/>
                <a:tab pos="265075" algn="l"/>
              </a:tabLst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Marina, José Antonio.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Despertad al Diplodocus. Una conspiración educativa para transformar la escuela… Y todo lo demás. Editorial ARIEL. Barcelona. 2015.</a:t>
            </a:r>
          </a:p>
          <a:p>
            <a:pPr marL="268250" lvl="1" indent="-3175" algn="just">
              <a:buFont typeface="Arial" pitchFamily="34" charset="0"/>
              <a:buChar char="•"/>
              <a:tabLst>
                <a:tab pos="88887" algn="l"/>
                <a:tab pos="265075" algn="l"/>
              </a:tabLst>
              <a:defRPr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Pozo, Juan Ignacio.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Aprender en tiempo revueltos. La nueva ciencia del aprendizaje. Alianza Editorial. Madrid.2016.</a:t>
            </a:r>
          </a:p>
          <a:p>
            <a:pPr marL="268250" lvl="1" indent="-3175" algn="just">
              <a:buFont typeface="Arial" pitchFamily="34" charset="0"/>
              <a:buChar char="•"/>
              <a:tabLst>
                <a:tab pos="88887" algn="l"/>
                <a:tab pos="265075" algn="l"/>
              </a:tabLst>
              <a:defRPr/>
            </a:pPr>
            <a:r>
              <a:rPr lang="es-ES" sz="1600" dirty="0" smtClean="0">
                <a:latin typeface="Arial" pitchFamily="34" charset="0"/>
                <a:cs typeface="Arial" pitchFamily="34" charset="0"/>
                <a:hlinkClick r:id="rId3"/>
              </a:rPr>
              <a:t>http://www.abc.es/familia-educacion/20131211/abci-claves-educacion-201312101604.html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.  Los 20 retos de la educación del Siglo XXI:</a:t>
            </a:r>
          </a:p>
          <a:p>
            <a:pPr marL="268250" lvl="1" indent="-3175" algn="just">
              <a:buFontTx/>
              <a:buChar char="-"/>
              <a:tabLst>
                <a:tab pos="88887" algn="l"/>
                <a:tab pos="265075" algn="l"/>
              </a:tabLst>
              <a:defRPr/>
            </a:pPr>
            <a:endParaRPr lang="es-ES" sz="1800" dirty="0" smtClean="0">
              <a:latin typeface="Gill Sans MT Condensed" pitchFamily="34" charset="0"/>
              <a:cs typeface="Arial" pitchFamily="34" charset="0"/>
            </a:endParaRPr>
          </a:p>
          <a:p>
            <a:pPr marL="268250" lvl="1" indent="-3175">
              <a:buFontTx/>
              <a:buChar char="-"/>
              <a:tabLst>
                <a:tab pos="88887" algn="l"/>
                <a:tab pos="265075" algn="l"/>
              </a:tabLst>
              <a:defRPr/>
            </a:pPr>
            <a:endParaRPr lang="es-ES" sz="1800" dirty="0" smtClean="0"/>
          </a:p>
          <a:p>
            <a:pPr marL="268250" lvl="1" indent="-3175">
              <a:buNone/>
              <a:tabLst>
                <a:tab pos="88887" algn="l"/>
                <a:tab pos="265075" algn="l"/>
              </a:tabLst>
              <a:defRPr/>
            </a:pPr>
            <a:endParaRPr lang="es-AR" sz="1800" dirty="0" smtClean="0"/>
          </a:p>
          <a:p>
            <a:pPr marL="268250" indent="-3175" eaLnBrk="1" fontAlgn="auto" hangingPunct="1">
              <a:spcAft>
                <a:spcPts val="0"/>
              </a:spcAft>
              <a:buNone/>
              <a:tabLst>
                <a:tab pos="88887" algn="l"/>
                <a:tab pos="265075" algn="l"/>
              </a:tabLst>
              <a:defRPr/>
            </a:pPr>
            <a:endParaRPr lang="es-ES" sz="1600" dirty="0" smtClean="0"/>
          </a:p>
          <a:p>
            <a:pPr marL="268250" indent="-3175" eaLnBrk="1" fontAlgn="auto" hangingPunct="1">
              <a:spcAft>
                <a:spcPts val="0"/>
              </a:spcAft>
              <a:buNone/>
              <a:tabLst>
                <a:tab pos="88887" algn="l"/>
                <a:tab pos="265075" algn="l"/>
              </a:tabLst>
              <a:defRPr/>
            </a:pPr>
            <a:endParaRPr lang="es-ES" sz="2800" dirty="0"/>
          </a:p>
          <a:p>
            <a:pPr marL="268250" indent="-3175" eaLnBrk="1" fontAlgn="auto" hangingPunct="1">
              <a:spcAft>
                <a:spcPts val="0"/>
              </a:spcAft>
              <a:buNone/>
              <a:tabLst>
                <a:tab pos="88887" algn="l"/>
                <a:tab pos="265075" algn="l"/>
              </a:tabLst>
              <a:defRPr/>
            </a:pPr>
            <a:r>
              <a:rPr lang="es-ES" sz="1600" dirty="0"/>
              <a:t> </a:t>
            </a:r>
            <a:endParaRPr lang="es-ES" sz="2800" dirty="0"/>
          </a:p>
          <a:p>
            <a:pPr marL="548562" lvl="1" indent="-27428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1400" dirty="0"/>
          </a:p>
          <a:p>
            <a:pPr marL="274281" indent="-27428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S" sz="1100" dirty="0"/>
          </a:p>
        </p:txBody>
      </p:sp>
      <p:pic>
        <p:nvPicPr>
          <p:cNvPr id="7" name="6 Imagen" descr="06598912-3juegosinfantilescreativida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83699">
            <a:off x="1126082" y="768630"/>
            <a:ext cx="1758825" cy="1032910"/>
          </a:xfrm>
          <a:prstGeom prst="rect">
            <a:avLst/>
          </a:prstGeom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0454" y="451370"/>
            <a:ext cx="2171697" cy="477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uario\Desktop\mapas presentación\nvoprofesor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54" y="1857364"/>
            <a:ext cx="5996910" cy="450059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100" y="357166"/>
            <a:ext cx="3462333" cy="78104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Pregunta de enfoque:</a:t>
            </a:r>
            <a:endParaRPr lang="es-ES" sz="2400" b="1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8" y="5929330"/>
            <a:ext cx="2393167" cy="525972"/>
          </a:xfrm>
          <a:prstGeom prst="rect">
            <a:avLst/>
          </a:prstGeom>
          <a:noFill/>
        </p:spPr>
      </p:pic>
      <p:sp>
        <p:nvSpPr>
          <p:cNvPr id="1027" name="AutoShape 3" descr="C:\Users\Usuario\Desktop\nvoprofesor1.gif"/>
          <p:cNvSpPr>
            <a:spLocks noChangeAspect="1" noChangeArrowheads="1"/>
          </p:cNvSpPr>
          <p:nvPr/>
        </p:nvSpPr>
        <p:spPr bwMode="auto">
          <a:xfrm>
            <a:off x="63501" y="-136525"/>
            <a:ext cx="4314826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9" name="AutoShape 5" descr="C:\Users\Usuario\Desktop\nvoprofesor1.gif"/>
          <p:cNvSpPr>
            <a:spLocks noChangeAspect="1" noChangeArrowheads="1"/>
          </p:cNvSpPr>
          <p:nvPr/>
        </p:nvSpPr>
        <p:spPr bwMode="auto">
          <a:xfrm>
            <a:off x="63501" y="-136525"/>
            <a:ext cx="4675186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" name="9 Imagen" descr="Pregunta de Enfoqu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092" y="1285859"/>
            <a:ext cx="5214974" cy="2307585"/>
          </a:xfrm>
          <a:prstGeom prst="rect">
            <a:avLst/>
          </a:prstGeom>
        </p:spPr>
      </p:pic>
      <p:sp>
        <p:nvSpPr>
          <p:cNvPr id="11" name="10 Terminador"/>
          <p:cNvSpPr/>
          <p:nvPr/>
        </p:nvSpPr>
        <p:spPr>
          <a:xfrm>
            <a:off x="5310192" y="500042"/>
            <a:ext cx="4000528" cy="100013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¿Cuáles son los nuevos retos de la EDUCACIÓN?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2estudios.es/wp-content/uploads/2013/10/curso-secundaria-02-653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6" y="2771836"/>
            <a:ext cx="5224567" cy="280030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2407" y="1399934"/>
            <a:ext cx="90726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&lt;&lt;La escuela enseña contenidos del siglo XIX, con profesores del siglo XX a alumnos del siglo XXI&gt;&gt;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Carles Monereo y Juan Ignacio Pozo</a:t>
            </a:r>
            <a:endParaRPr kumimoji="0" lang="es-ES" sz="105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3" y="214290"/>
            <a:ext cx="2607482" cy="573074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8093" y="5739016"/>
            <a:ext cx="950125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"Un profesor del siglo XXI no puede dar clases como uno del siglo XIX“</a:t>
            </a:r>
          </a:p>
          <a:p>
            <a:pPr algn="r"/>
            <a:endParaRPr lang="es-ES" sz="14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s-ES" sz="1200" u="sng" dirty="0" smtClean="0"/>
              <a:t>Profesor Lucero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67182" y="714356"/>
            <a:ext cx="540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3399"/>
                </a:solidFill>
              </a:rPr>
              <a:t>Pero, ¿cuál es la realidad? </a:t>
            </a:r>
            <a:endParaRPr lang="es-ES" sz="32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6598912-3juegosinfantilescreativida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3694">
            <a:off x="166654" y="285728"/>
            <a:ext cx="2676120" cy="1571612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666721" y="5715017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https://www.youtube.com/watch?v=nVR6l5HZwG8</a:t>
            </a:r>
            <a:endParaRPr lang="es-ES" dirty="0"/>
          </a:p>
        </p:txBody>
      </p:sp>
      <p:pic>
        <p:nvPicPr>
          <p:cNvPr id="40962" name="Picture 2" descr="http://estaticos.elperiodico.com/resources/jpg/4/2/cesar-bona-con-grupo-alumnos-del-colegio-puerta-sancho-zaragoza-los-que-imparte-clases-ingles-pasado-miercoles-14185752232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55" y="1142987"/>
            <a:ext cx="6858047" cy="4225237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3452803" y="428605"/>
            <a:ext cx="614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Un ejemplo. </a:t>
            </a:r>
            <a:r>
              <a:rPr lang="es-ES" dirty="0" smtClean="0"/>
              <a:t>Su motivo. Su reto, puede ser el nuestro…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3" y="285728"/>
            <a:ext cx="2857520" cy="628028"/>
          </a:xfrm>
          <a:prstGeom prst="rect">
            <a:avLst/>
          </a:prstGeom>
          <a:noFill/>
        </p:spPr>
      </p:pic>
      <p:pic>
        <p:nvPicPr>
          <p:cNvPr id="6" name="4 Marcador de contenido" descr="Mapa-Conceptual-Educ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0500" y="1100690"/>
            <a:ext cx="9215502" cy="57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238621" y="1142985"/>
            <a:ext cx="514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/>
              <a:t>SIN EMBARGO, VEMOS LA EDUCACIÓN ASÍ:</a:t>
            </a:r>
            <a:endParaRPr lang="es-ES" b="1" dirty="0"/>
          </a:p>
        </p:txBody>
      </p:sp>
      <p:sp>
        <p:nvSpPr>
          <p:cNvPr id="8" name="7 Elipse"/>
          <p:cNvSpPr/>
          <p:nvPr/>
        </p:nvSpPr>
        <p:spPr>
          <a:xfrm>
            <a:off x="3167051" y="3286125"/>
            <a:ext cx="1500199" cy="1071570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1819254" y="1081070"/>
            <a:ext cx="2214577" cy="1428760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4953002" y="2214554"/>
            <a:ext cx="1785950" cy="1357322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1381100" y="3357562"/>
            <a:ext cx="1428761" cy="642942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166786" y="428604"/>
            <a:ext cx="74295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s-ES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 educación del SIGLO XXI.</a:t>
            </a:r>
            <a:r>
              <a:rPr lang="es-E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Marcador de contenido" descr="EDUDACIÓN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5216" y="1239973"/>
            <a:ext cx="9739346" cy="2760531"/>
          </a:xfrm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09662" y="4054152"/>
            <a:ext cx="757242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mo emprender un cambio educativo?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Qui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n debe gestionar el cambio educativo? 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Qu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é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 sabemos de los ni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ñ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os a los que cada d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í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a nos empe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ñ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amos en educar?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¿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C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Ó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MO HAR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Í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AS DE LA ESCUELA/INSTITUTO UN LUGAR ADONDE A LOS NI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Calibri"/>
                <a:ea typeface="Calibri" pitchFamily="34" charset="0"/>
                <a:cs typeface="Helvetica" pitchFamily="34" charset="0"/>
              </a:rPr>
              <a:t>Ñ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141823"/>
                </a:solidFill>
                <a:effectLst/>
                <a:latin typeface="Arial Narrow" pitchFamily="34" charset="0"/>
                <a:ea typeface="Calibri" pitchFamily="34" charset="0"/>
                <a:cs typeface="Helvetica" pitchFamily="34" charset="0"/>
              </a:rPr>
              <a:t>OS O ADOLESCENTES LES APETEZCA IR?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92" y="6119308"/>
            <a:ext cx="2214578" cy="48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238092" y="1000108"/>
            <a:ext cx="5000660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Seis rasgos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identifican la nueva cultura del aprendizaje:</a:t>
            </a:r>
          </a:p>
          <a:p>
            <a:pPr algn="just">
              <a:buNone/>
            </a:pPr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1- Vivimos en la sociedad de la información.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A la escuela le quedan ahora muy pocas primicias informativas.  </a:t>
            </a:r>
          </a:p>
          <a:p>
            <a:pPr algn="just">
              <a:buNone/>
            </a:pPr>
            <a:r>
              <a:rPr lang="es-ES" sz="15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La nueva cultura del aprendizaje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no debe basarse en la transmisión de los contenidos unidireccional del saber, de los valores o de las conductas, sino fomentar el diálogo. </a:t>
            </a:r>
          </a:p>
          <a:p>
            <a:pPr algn="just">
              <a:buNone/>
            </a:pP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3. Aprendizaje continuo, a lo largo de la vida. </a:t>
            </a:r>
          </a:p>
          <a:p>
            <a:pPr algn="just">
              <a:buNone/>
            </a:pP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4. Aprender a aprender 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tanto en contextos formales como informales. </a:t>
            </a:r>
          </a:p>
          <a:p>
            <a:pPr algn="just">
              <a:buNone/>
            </a:pP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5. APRENDER CON OTROS</a:t>
            </a:r>
            <a:r>
              <a:rPr lang="es-ES" sz="1500" dirty="0" smtClean="0">
                <a:latin typeface="Arial" pitchFamily="34" charset="0"/>
                <a:cs typeface="Arial" pitchFamily="34" charset="0"/>
              </a:rPr>
              <a:t>: El contacto social con unos mismo. </a:t>
            </a:r>
          </a:p>
          <a:p>
            <a:pPr algn="just">
              <a:buNone/>
            </a:pPr>
            <a:r>
              <a:rPr lang="es-ES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&lt;&lt;Siempre fuiste mi espejo, quiero decir que para verme tenía que mirarte.  (Julio Cortázar).&gt;&gt;</a:t>
            </a:r>
          </a:p>
          <a:p>
            <a:pPr algn="just">
              <a:buNone/>
            </a:pPr>
            <a:r>
              <a:rPr lang="es-ES" sz="1500" b="1" dirty="0" smtClean="0">
                <a:latin typeface="Arial" pitchFamily="34" charset="0"/>
                <a:cs typeface="Arial" pitchFamily="34" charset="0"/>
              </a:rPr>
              <a:t>6. APRENDER EN SOCIEDAD. </a:t>
            </a:r>
          </a:p>
          <a:p>
            <a:pPr algn="just">
              <a:buNone/>
            </a:pPr>
            <a:endParaRPr lang="es-ES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&lt;&lt;El fin último de la educación es convertir los espejos en ventanas.  (Sydney J. Harris).&gt;&gt;</a:t>
            </a:r>
          </a:p>
          <a:p>
            <a:pPr algn="just">
              <a:buNone/>
            </a:pPr>
            <a:r>
              <a:rPr lang="es-ES" sz="1800" dirty="0" smtClean="0">
                <a:latin typeface="Gill Sans MT" pitchFamily="34" charset="0"/>
              </a:rPr>
              <a:t> </a:t>
            </a:r>
          </a:p>
          <a:p>
            <a:pPr>
              <a:buNone/>
            </a:pPr>
            <a:endParaRPr lang="es-ES" sz="1600" dirty="0"/>
          </a:p>
        </p:txBody>
      </p:sp>
      <p:sp>
        <p:nvSpPr>
          <p:cNvPr id="5" name="4 Rectángulo"/>
          <p:cNvSpPr/>
          <p:nvPr/>
        </p:nvSpPr>
        <p:spPr>
          <a:xfrm>
            <a:off x="523844" y="357166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b="1" dirty="0" smtClean="0">
                <a:solidFill>
                  <a:srgbClr val="003399"/>
                </a:solidFill>
              </a:rPr>
              <a:t>¿Qué caracteriza a la nueva cultura del aprendizaje?</a:t>
            </a:r>
            <a:endParaRPr lang="es-ES" dirty="0" smtClean="0">
              <a:solidFill>
                <a:srgbClr val="003399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285728"/>
            <a:ext cx="2286013" cy="502422"/>
          </a:xfrm>
          <a:prstGeom prst="rect">
            <a:avLst/>
          </a:prstGeom>
          <a:noFill/>
        </p:spPr>
      </p:pic>
      <p:pic>
        <p:nvPicPr>
          <p:cNvPr id="8" name="7 Imagen" descr="nueva cultura del aprendiza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0190" y="1000108"/>
            <a:ext cx="4481797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1235</TotalTime>
  <Words>2259</Words>
  <Application>Microsoft Office PowerPoint</Application>
  <PresentationFormat>A4 (210 x 297 mm)</PresentationFormat>
  <Paragraphs>330</Paragraphs>
  <Slides>31</Slides>
  <Notes>3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Equidad</vt:lpstr>
      <vt:lpstr> Los Nuevos Retos de la Educación   </vt:lpstr>
      <vt:lpstr>Diapositiva 2</vt:lpstr>
      <vt:lpstr>Pregunta de enfoque:</vt:lpstr>
      <vt:lpstr>Pregunta de enfoque:</vt:lpstr>
      <vt:lpstr>Diapositiva 5</vt:lpstr>
      <vt:lpstr>Diapositiva 6</vt:lpstr>
      <vt:lpstr>Diapositiva 7</vt:lpstr>
      <vt:lpstr>La educación del SIGLO XXI.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Los 20 retos de la educación del siglo XXI La creatividad y la inteligencia emocional son dos ámbitos que debe desarrollar la escuela del futuro </vt:lpstr>
      <vt:lpstr>Diapositiva 26</vt:lpstr>
      <vt:lpstr>Conclusión:  - Necesitamos mejorar la escuela y eso implica mejorar el contexto que influye sobre la escuela.   - Para ello necesitamos una movilización educativa de la sociedad que ponga en marcha la sociedad del aprendizaje que necesitamos.  Y para iniciarla necesitamos conspiradores educativos.    - Si tiene éxito, desencadenará un proceso circular donde la mejora de la escuela constituirá la sociedad del aprendizaje, y la construcción de la sociedad del aprendizaje mejorará la escuela. </vt:lpstr>
      <vt:lpstr>Diapositiva 28</vt:lpstr>
      <vt:lpstr>Resumiendo..</vt:lpstr>
      <vt:lpstr>Las puertas de las escuelas han de estar abiertas; no solo para que entren los niños, sino para que sus ideas salgan y transformen el mundo… </vt:lpstr>
      <vt:lpstr>Referencias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CONCEPTUAL: concepción de la evaluación del aprendizaje y los retos que los educadores</dc:title>
  <dc:creator>INEM</dc:creator>
  <cp:lastModifiedBy>Usuario</cp:lastModifiedBy>
  <cp:revision>376</cp:revision>
  <dcterms:created xsi:type="dcterms:W3CDTF">2011-08-22T18:21:34Z</dcterms:created>
  <dcterms:modified xsi:type="dcterms:W3CDTF">2016-05-02T21:02:05Z</dcterms:modified>
</cp:coreProperties>
</file>