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2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341" r:id="rId4"/>
    <p:sldId id="290" r:id="rId5"/>
    <p:sldId id="292" r:id="rId6"/>
    <p:sldId id="293" r:id="rId7"/>
    <p:sldId id="392" r:id="rId8"/>
    <p:sldId id="393" r:id="rId9"/>
    <p:sldId id="291" r:id="rId10"/>
    <p:sldId id="395" r:id="rId11"/>
    <p:sldId id="396" r:id="rId12"/>
    <p:sldId id="397" r:id="rId13"/>
    <p:sldId id="398" r:id="rId14"/>
    <p:sldId id="399" r:id="rId15"/>
    <p:sldId id="400" r:id="rId16"/>
    <p:sldId id="401" r:id="rId17"/>
    <p:sldId id="402" r:id="rId18"/>
    <p:sldId id="403" r:id="rId19"/>
    <p:sldId id="388" r:id="rId20"/>
    <p:sldId id="379" r:id="rId21"/>
    <p:sldId id="380" r:id="rId22"/>
    <p:sldId id="381" r:id="rId23"/>
    <p:sldId id="382" r:id="rId24"/>
    <p:sldId id="383" r:id="rId25"/>
    <p:sldId id="384" r:id="rId26"/>
    <p:sldId id="385" r:id="rId27"/>
    <p:sldId id="386" r:id="rId28"/>
    <p:sldId id="387" r:id="rId29"/>
    <p:sldId id="340" r:id="rId30"/>
    <p:sldId id="404" r:id="rId31"/>
    <p:sldId id="405" r:id="rId32"/>
    <p:sldId id="406" r:id="rId33"/>
    <p:sldId id="278" r:id="rId34"/>
    <p:sldId id="281" r:id="rId35"/>
    <p:sldId id="353" r:id="rId36"/>
    <p:sldId id="282" r:id="rId37"/>
    <p:sldId id="325" r:id="rId38"/>
    <p:sldId id="326" r:id="rId39"/>
    <p:sldId id="354" r:id="rId40"/>
    <p:sldId id="355" r:id="rId41"/>
    <p:sldId id="357" r:id="rId42"/>
    <p:sldId id="356" r:id="rId43"/>
    <p:sldId id="358" r:id="rId44"/>
    <p:sldId id="375" r:id="rId45"/>
    <p:sldId id="274" r:id="rId46"/>
    <p:sldId id="376" r:id="rId47"/>
    <p:sldId id="377" r:id="rId48"/>
    <p:sldId id="378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AADAE5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91" autoAdjust="0"/>
    <p:restoredTop sz="94660"/>
  </p:normalViewPr>
  <p:slideViewPr>
    <p:cSldViewPr snapToGrid="0">
      <p:cViewPr varScale="1">
        <p:scale>
          <a:sx n="72" d="100"/>
          <a:sy n="72" d="100"/>
        </p:scale>
        <p:origin x="48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2062A-B44B-4678-9897-905A62C067CB}" type="datetimeFigureOut">
              <a:rPr lang="es-ES" smtClean="0"/>
              <a:t>16/10/2016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29242-8A4E-4A9C-AFA9-B98EBA66D4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0729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pPr/>
              <a:t>10/16/2016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pPr/>
              <a:t>10/16/2016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pPr/>
              <a:t>10/16/2016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pPr/>
              <a:t>10/16/2016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pPr/>
              <a:t>10/16/2016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pPr/>
              <a:t>10/16/2016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pPr/>
              <a:t>10/16/2016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pPr/>
              <a:t>10/16/2016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pPr/>
              <a:t>10/16/2016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pPr/>
              <a:t>10/16/2016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pPr/>
              <a:t>10/16/2016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pPr/>
              <a:t>10/16/2016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pPr/>
              <a:t>10/16/2016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pPr/>
              <a:t>10/16/2016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pPr/>
              <a:t>10/16/2016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pPr/>
              <a:t>10/16/2016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pPr/>
              <a:t>10/16/2016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pPr/>
              <a:t>10/16/2016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214" y="0"/>
            <a:ext cx="12488214" cy="750730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21634" y="826861"/>
            <a:ext cx="9447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latin typeface="+mj-lt"/>
              </a:rPr>
              <a:t>AEROGENERADORES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21634" y="1914444"/>
            <a:ext cx="5705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FF00"/>
                </a:solidFill>
              </a:rPr>
              <a:t>CARIDAD DÍAZ JIMÉNEZ</a:t>
            </a:r>
          </a:p>
        </p:txBody>
      </p:sp>
    </p:spTree>
    <p:extLst>
      <p:ext uri="{BB962C8B-B14F-4D97-AF65-F5344CB8AC3E}">
        <p14:creationId xmlns:p14="http://schemas.microsoft.com/office/powerpoint/2010/main" val="194534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34559" y="641671"/>
            <a:ext cx="5546172" cy="561892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</a:rPr>
              <a:t>Los diseños continúan en desarrollo pero, hasta la fecha el ganador es el </a:t>
            </a:r>
            <a:r>
              <a:rPr lang="es-ES" dirty="0">
                <a:solidFill>
                  <a:srgbClr val="FFFF00"/>
                </a:solidFill>
              </a:rPr>
              <a:t>modelo </a:t>
            </a:r>
            <a:r>
              <a:rPr lang="es-ES" dirty="0" err="1">
                <a:solidFill>
                  <a:srgbClr val="FFFF00"/>
                </a:solidFill>
              </a:rPr>
              <a:t>t</a:t>
            </a:r>
            <a:r>
              <a:rPr lang="es-ES" dirty="0" err="1">
                <a:solidFill>
                  <a:srgbClr val="FFFF00"/>
                </a:solidFill>
                <a:sym typeface="Wingdings" pitchFamily="2" charset="2"/>
              </a:rPr>
              <a:t>ripala</a:t>
            </a:r>
            <a:r>
              <a:rPr lang="es-ES" dirty="0">
                <a:solidFill>
                  <a:srgbClr val="FFFF00"/>
                </a:solidFill>
                <a:sym typeface="Wingdings" pitchFamily="2" charset="2"/>
              </a:rPr>
              <a:t> de eje horizontal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>
                <a:solidFill>
                  <a:schemeClr val="tx1"/>
                </a:solidFill>
                <a:sym typeface="Wingdings" pitchFamily="2" charset="2"/>
              </a:rPr>
              <a:t>(concepto danés).</a:t>
            </a:r>
          </a:p>
          <a:p>
            <a:pPr marL="285750" indent="-285750"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</a:rPr>
              <a:t>Actualmente,  producen 7,5 MW con palas de 126 m de longitud.</a:t>
            </a:r>
          </a:p>
          <a:p>
            <a:pPr marL="0" indent="0">
              <a:lnSpc>
                <a:spcPct val="150000"/>
              </a:lnSpc>
              <a:buNone/>
            </a:pPr>
            <a:endParaRPr lang="es-ES" sz="14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</a:rPr>
              <a:t>En un futuro: 50 MW con un tamaño de palas de 200 m.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ES" dirty="0">
              <a:sym typeface="Wingdings" pitchFamily="2" charset="2"/>
            </a:endParaRPr>
          </a:p>
        </p:txBody>
      </p:sp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2605" y="604747"/>
            <a:ext cx="3214421" cy="347473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7612605" y="4079481"/>
            <a:ext cx="32144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i="1" dirty="0">
                <a:sym typeface="Wingdings" pitchFamily="2" charset="2"/>
              </a:rPr>
              <a:t>Diseño actual.</a:t>
            </a:r>
            <a:endParaRPr lang="es-ES" sz="2000" i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7612605" y="6075927"/>
            <a:ext cx="3380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/>
              <a:t>Potencia de un brasero: 500 W.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712" y="4656379"/>
            <a:ext cx="1604214" cy="160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36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solidFill>
                  <a:srgbClr val="FFFF00"/>
                </a:solidFill>
              </a:rPr>
              <a:t>2.2.DESCRIPCIÓN DE LAS PARTES Y SU FUNCIONAMIENTO</a:t>
            </a:r>
          </a:p>
        </p:txBody>
      </p:sp>
    </p:spTree>
    <p:extLst>
      <p:ext uri="{BB962C8B-B14F-4D97-AF65-F5344CB8AC3E}">
        <p14:creationId xmlns:p14="http://schemas.microsoft.com/office/powerpoint/2010/main" val="2486592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62885" y="961087"/>
            <a:ext cx="10516673" cy="53602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dirty="0">
                <a:solidFill>
                  <a:srgbClr val="FFFF00"/>
                </a:solidFill>
              </a:rPr>
              <a:t>OBJETIVO</a:t>
            </a:r>
          </a:p>
          <a:p>
            <a:pPr algn="ctr">
              <a:buNone/>
            </a:pPr>
            <a:endParaRPr lang="es-ES" dirty="0"/>
          </a:p>
          <a:p>
            <a:pPr algn="ctr">
              <a:buNone/>
            </a:pPr>
            <a:r>
              <a:rPr lang="es-ES" dirty="0">
                <a:solidFill>
                  <a:schemeClr val="tx1"/>
                </a:solidFill>
              </a:rPr>
              <a:t>Energía mecánica </a:t>
            </a:r>
            <a:r>
              <a:rPr lang="es-ES" dirty="0">
                <a:solidFill>
                  <a:schemeClr val="tx1"/>
                </a:solidFill>
                <a:sym typeface="Wingdings" pitchFamily="2" charset="2"/>
              </a:rPr>
              <a:t> Energía eléctrica</a:t>
            </a:r>
          </a:p>
          <a:p>
            <a:pPr algn="ctr">
              <a:buNone/>
            </a:pPr>
            <a:endParaRPr lang="es-ES" dirty="0">
              <a:sym typeface="Wingdings" pitchFamily="2" charset="2"/>
            </a:endParaRPr>
          </a:p>
          <a:p>
            <a:pPr algn="ctr">
              <a:buNone/>
            </a:pPr>
            <a:endParaRPr lang="es-ES" dirty="0">
              <a:sym typeface="Wingdings" pitchFamily="2" charset="2"/>
            </a:endParaRPr>
          </a:p>
          <a:p>
            <a:pPr algn="ctr">
              <a:buNone/>
            </a:pPr>
            <a:r>
              <a:rPr lang="es-ES" dirty="0">
                <a:solidFill>
                  <a:srgbClr val="FFFF00"/>
                </a:solidFill>
                <a:sym typeface="Wingdings" pitchFamily="2" charset="2"/>
              </a:rPr>
              <a:t>¿CÓMO?  </a:t>
            </a:r>
          </a:p>
          <a:p>
            <a:pPr algn="just">
              <a:buNone/>
            </a:pPr>
            <a:endParaRPr lang="es-ES" sz="1800" dirty="0">
              <a:sym typeface="Wingdings" pitchFamily="2" charset="2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dirty="0"/>
              <a:t>    </a:t>
            </a:r>
            <a:r>
              <a:rPr lang="es-ES" dirty="0">
                <a:solidFill>
                  <a:schemeClr val="tx1"/>
                </a:solidFill>
              </a:rPr>
              <a:t>Tres palas unidas a un collarín hacen girar un rotor. El rotor se encuentra conectado al generador, el cual convierte energía mecánica en energía eléctrica.</a:t>
            </a:r>
          </a:p>
          <a:p>
            <a:pPr>
              <a:buNone/>
            </a:pPr>
            <a:endParaRPr lang="es-E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99100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Sin títul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6809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28537" y="533795"/>
            <a:ext cx="8734926" cy="567163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s-ES" sz="3400" dirty="0">
                <a:solidFill>
                  <a:srgbClr val="FFFF00"/>
                </a:solidFill>
              </a:rPr>
              <a:t>Elementos</a:t>
            </a:r>
            <a:r>
              <a:rPr lang="es-ES" sz="3400" dirty="0"/>
              <a:t> </a:t>
            </a:r>
            <a:r>
              <a:rPr lang="es-ES" sz="3400" dirty="0">
                <a:solidFill>
                  <a:srgbClr val="FFFF00"/>
                </a:solidFill>
              </a:rPr>
              <a:t>principales:</a:t>
            </a:r>
          </a:p>
          <a:p>
            <a:pPr algn="just">
              <a:buNone/>
            </a:pPr>
            <a:endParaRPr lang="es-ES" sz="3400" dirty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es-ES" sz="3400" dirty="0">
                <a:solidFill>
                  <a:schemeClr val="tx1"/>
                </a:solidFill>
              </a:rPr>
              <a:t>		- Góndola</a:t>
            </a:r>
          </a:p>
          <a:p>
            <a:pPr algn="just">
              <a:buNone/>
            </a:pPr>
            <a:endParaRPr lang="es-ES" sz="3400" dirty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es-ES" sz="3400" dirty="0">
                <a:solidFill>
                  <a:schemeClr val="tx1"/>
                </a:solidFill>
              </a:rPr>
              <a:t>		- Turbina</a:t>
            </a:r>
          </a:p>
          <a:p>
            <a:pPr algn="just">
              <a:buNone/>
            </a:pPr>
            <a:endParaRPr lang="es-ES" sz="3400" dirty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es-ES" sz="3400" dirty="0">
                <a:solidFill>
                  <a:schemeClr val="tx1"/>
                </a:solidFill>
              </a:rPr>
              <a:t>		- Rotor</a:t>
            </a:r>
          </a:p>
          <a:p>
            <a:pPr algn="just">
              <a:buNone/>
            </a:pPr>
            <a:endParaRPr lang="es-ES" sz="3400" dirty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es-ES" sz="3400" dirty="0">
                <a:solidFill>
                  <a:schemeClr val="tx1"/>
                </a:solidFill>
              </a:rPr>
              <a:t>		- Torre</a:t>
            </a:r>
          </a:p>
          <a:p>
            <a:pPr algn="just">
              <a:buNone/>
            </a:pPr>
            <a:endParaRPr lang="es-ES" sz="3400" dirty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es-ES" sz="3400" dirty="0">
                <a:solidFill>
                  <a:schemeClr val="tx1"/>
                </a:solidFill>
              </a:rPr>
              <a:t>		-Pie</a:t>
            </a:r>
          </a:p>
          <a:p>
            <a:pPr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5908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FFFF00"/>
                </a:solidFill>
              </a:rPr>
              <a:t>La góndola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8993" y="1690687"/>
            <a:ext cx="6218536" cy="4607081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Ubicada en la parte superior de la torre.</a:t>
            </a:r>
          </a:p>
          <a:p>
            <a:r>
              <a:rPr lang="es-ES" dirty="0">
                <a:solidFill>
                  <a:schemeClr val="tx1"/>
                </a:solidFill>
              </a:rPr>
              <a:t>Alberga la caja de cambios y el generador.</a:t>
            </a:r>
          </a:p>
          <a:p>
            <a:r>
              <a:rPr lang="es-ES" dirty="0">
                <a:solidFill>
                  <a:schemeClr val="tx1"/>
                </a:solidFill>
              </a:rPr>
              <a:t>Unida a las palas mediante el collarín.</a:t>
            </a:r>
          </a:p>
          <a:p>
            <a:r>
              <a:rPr lang="es-ES" dirty="0">
                <a:solidFill>
                  <a:schemeClr val="tx1"/>
                </a:solidFill>
              </a:rPr>
              <a:t>Puede virar, optimizando la posición del rotor respecto a la dirección del viento.</a:t>
            </a:r>
          </a:p>
          <a:p>
            <a:r>
              <a:rPr lang="es-ES" dirty="0">
                <a:solidFill>
                  <a:schemeClr val="tx1"/>
                </a:solidFill>
              </a:rPr>
              <a:t>Su peso varían entre 20 y 70 toneladas.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333" y="2292440"/>
            <a:ext cx="3958663" cy="2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25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FFFF00"/>
                </a:solidFill>
              </a:rPr>
              <a:t>La turbina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9100" y="1825625"/>
            <a:ext cx="10233800" cy="2681981"/>
          </a:xfrm>
        </p:spPr>
        <p:txBody>
          <a:bodyPr/>
          <a:lstStyle/>
          <a:p>
            <a:r>
              <a:rPr lang="es-ES" dirty="0">
                <a:solidFill>
                  <a:srgbClr val="FFFF00"/>
                </a:solidFill>
              </a:rPr>
              <a:t>De velocidad constante </a:t>
            </a:r>
            <a:r>
              <a:rPr lang="es-ES" dirty="0"/>
              <a:t>: </a:t>
            </a:r>
            <a:r>
              <a:rPr lang="es-ES" dirty="0">
                <a:solidFill>
                  <a:schemeClr val="tx1"/>
                </a:solidFill>
              </a:rPr>
              <a:t>ajustan automáticamente el ángulo de las palas para mantener una velocidad de rotación constante bajo cualquier dirección del viento. </a:t>
            </a:r>
          </a:p>
          <a:p>
            <a:r>
              <a:rPr lang="es-ES" dirty="0">
                <a:solidFill>
                  <a:srgbClr val="FFFF00"/>
                </a:solidFill>
              </a:rPr>
              <a:t>De velocidad variable</a:t>
            </a:r>
            <a:r>
              <a:rPr lang="es-ES" dirty="0"/>
              <a:t>: </a:t>
            </a:r>
            <a:r>
              <a:rPr lang="es-ES" dirty="0">
                <a:solidFill>
                  <a:schemeClr val="tx1"/>
                </a:solidFill>
              </a:rPr>
              <a:t>a mayor velocidad del viento, mayor velocidad de rotación. Mediante un sistema electrónico aseguran el correcto voltaje y frecuencia de salida. </a:t>
            </a:r>
          </a:p>
          <a:p>
            <a:endParaRPr lang="es-ES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979100" y="4852160"/>
            <a:ext cx="10233800" cy="1329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dirty="0">
                <a:solidFill>
                  <a:srgbClr val="AADAE5"/>
                </a:solidFill>
              </a:rPr>
              <a:t>El diseño aerodinámico de las palas permite una</a:t>
            </a:r>
            <a:r>
              <a:rPr lang="es-ES" dirty="0">
                <a:solidFill>
                  <a:srgbClr val="AADAE5"/>
                </a:solidFill>
                <a:sym typeface="Wingdings" pitchFamily="2" charset="2"/>
              </a:rPr>
              <a:t> </a:t>
            </a:r>
            <a:r>
              <a:rPr lang="es-ES" dirty="0">
                <a:solidFill>
                  <a:srgbClr val="AADAE5"/>
                </a:solidFill>
              </a:rPr>
              <a:t>mayor generación de energía y un ruido mínimo.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6995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FFFF00"/>
                </a:solidFill>
              </a:rPr>
              <a:t>El rotor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8993" y="1690687"/>
            <a:ext cx="10125170" cy="1438879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Consiste en un collarín unido a las palas y un eje conectado a la caja de cambios y al generador.</a:t>
            </a:r>
          </a:p>
          <a:p>
            <a:r>
              <a:rPr lang="es-ES" dirty="0">
                <a:solidFill>
                  <a:schemeClr val="tx1"/>
                </a:solidFill>
              </a:rPr>
              <a:t>Suelen tener entre 80 y 120 m de diámetro.</a:t>
            </a:r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711" y="3274080"/>
            <a:ext cx="4109402" cy="272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69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FFFF00"/>
                </a:solidFill>
              </a:rPr>
              <a:t>La torre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9999" y="1825624"/>
            <a:ext cx="6478535" cy="4824019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De 3 a 5 metros de </a:t>
            </a:r>
            <a:r>
              <a:rPr lang="es-ES" dirty="0">
                <a:solidFill>
                  <a:srgbClr val="FFFF00"/>
                </a:solidFill>
              </a:rPr>
              <a:t>diámetro</a:t>
            </a:r>
            <a:r>
              <a:rPr lang="es-ES" dirty="0"/>
              <a:t> </a:t>
            </a:r>
            <a:r>
              <a:rPr lang="es-ES" dirty="0">
                <a:solidFill>
                  <a:schemeClr val="tx1"/>
                </a:solidFill>
              </a:rPr>
              <a:t>de base, que disminuye hasta alcanzar los 2 metros en la parte superior. </a:t>
            </a:r>
          </a:p>
          <a:p>
            <a:r>
              <a:rPr lang="es-ES" dirty="0">
                <a:solidFill>
                  <a:schemeClr val="tx1"/>
                </a:solidFill>
              </a:rPr>
              <a:t>La</a:t>
            </a:r>
            <a:r>
              <a:rPr lang="es-ES" dirty="0"/>
              <a:t> </a:t>
            </a:r>
            <a:r>
              <a:rPr lang="es-ES" dirty="0">
                <a:solidFill>
                  <a:srgbClr val="FFFF00"/>
                </a:solidFill>
              </a:rPr>
              <a:t>altura</a:t>
            </a:r>
            <a:r>
              <a:rPr lang="es-ES" dirty="0">
                <a:solidFill>
                  <a:schemeClr val="tx1"/>
                </a:solidFill>
              </a:rPr>
              <a:t> varía con el tamaño del generador.</a:t>
            </a:r>
          </a:p>
          <a:p>
            <a:r>
              <a:rPr lang="es-ES" dirty="0">
                <a:solidFill>
                  <a:schemeClr val="tx1"/>
                </a:solidFill>
              </a:rPr>
              <a:t>La altura es necesaria para ganar acceso a mayores velocidades de viento que las existentes a nivel del suelo. </a:t>
            </a:r>
          </a:p>
          <a:p>
            <a:r>
              <a:rPr lang="es-ES" dirty="0">
                <a:solidFill>
                  <a:schemeClr val="tx1"/>
                </a:solidFill>
              </a:rPr>
              <a:t>Los parques eólicos modernos utilizan torres de acero.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522" y="1690688"/>
            <a:ext cx="3325278" cy="442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40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07097" y="2766219"/>
            <a:ext cx="7911546" cy="1325563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rgbClr val="FFFF00"/>
                </a:solidFill>
              </a:rPr>
              <a:t>1.2 Ventajas e inconvenientes</a:t>
            </a:r>
          </a:p>
        </p:txBody>
      </p:sp>
    </p:spTree>
    <p:extLst>
      <p:ext uri="{BB962C8B-B14F-4D97-AF65-F5344CB8AC3E}">
        <p14:creationId xmlns:p14="http://schemas.microsoft.com/office/powerpoint/2010/main" val="771636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FFFF00"/>
                </a:solidFill>
              </a:rPr>
              <a:t>ÍNDICE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002950"/>
            <a:ext cx="8130017" cy="387281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dirty="0">
                <a:solidFill>
                  <a:schemeClr val="tx1"/>
                </a:solidFill>
              </a:rPr>
              <a:t>ENERGÍA EÓLICA ACTUALMENTE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solidFill>
                  <a:schemeClr val="tx1"/>
                </a:solidFill>
              </a:rPr>
              <a:t>AEROGENERADOR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solidFill>
                  <a:schemeClr val="tx1"/>
                </a:solidFill>
              </a:rPr>
              <a:t>RUIDO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solidFill>
                  <a:schemeClr val="tx1"/>
                </a:solidFill>
              </a:rPr>
              <a:t>RUIDO EN UN AEROGENERADOR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solidFill>
                  <a:schemeClr val="tx1"/>
                </a:solidFill>
              </a:rPr>
              <a:t>CONCLUSIONES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b="4956"/>
          <a:stretch/>
        </p:blipFill>
        <p:spPr>
          <a:xfrm>
            <a:off x="9805208" y="3300091"/>
            <a:ext cx="2366542" cy="35579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090" y="542383"/>
            <a:ext cx="3442253" cy="292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56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92847"/>
            <a:ext cx="10515600" cy="1325563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Optimizar los </a:t>
            </a:r>
            <a:r>
              <a:rPr lang="es-ES" dirty="0">
                <a:solidFill>
                  <a:srgbClr val="FFFF00"/>
                </a:solidFill>
              </a:rPr>
              <a:t>aspectos positivos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39687" y="1518410"/>
            <a:ext cx="9356035" cy="5200442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es-ES" sz="2400" dirty="0">
                <a:solidFill>
                  <a:schemeClr val="tx1"/>
                </a:solidFill>
              </a:rPr>
              <a:t>No requiere agua para la generación de electricidad.</a:t>
            </a:r>
          </a:p>
          <a:p>
            <a:pPr lvl="0">
              <a:lnSpc>
                <a:spcPct val="150000"/>
              </a:lnSpc>
            </a:pPr>
            <a:r>
              <a:rPr lang="es-ES" sz="2400" dirty="0">
                <a:solidFill>
                  <a:schemeClr val="tx1"/>
                </a:solidFill>
              </a:rPr>
              <a:t>No produce residuos.</a:t>
            </a:r>
          </a:p>
          <a:p>
            <a:pPr lvl="0">
              <a:lnSpc>
                <a:spcPct val="150000"/>
              </a:lnSpc>
            </a:pPr>
            <a:r>
              <a:rPr lang="es-ES" sz="2400" dirty="0">
                <a:solidFill>
                  <a:schemeClr val="tx1"/>
                </a:solidFill>
              </a:rPr>
              <a:t>No genera CO</a:t>
            </a:r>
            <a:r>
              <a:rPr lang="es-ES" sz="2400" baseline="-25000" dirty="0">
                <a:solidFill>
                  <a:schemeClr val="tx1"/>
                </a:solidFill>
              </a:rPr>
              <a:t>2</a:t>
            </a:r>
            <a:r>
              <a:rPr lang="es-ES" sz="2400" dirty="0">
                <a:solidFill>
                  <a:schemeClr val="tx1"/>
                </a:solidFill>
              </a:rPr>
              <a:t>, solamente en la fabricación de los componentes.</a:t>
            </a:r>
          </a:p>
          <a:p>
            <a:pPr lvl="0">
              <a:lnSpc>
                <a:spcPct val="150000"/>
              </a:lnSpc>
            </a:pPr>
            <a:r>
              <a:rPr lang="es-ES" sz="2400" dirty="0">
                <a:solidFill>
                  <a:schemeClr val="tx1"/>
                </a:solidFill>
              </a:rPr>
              <a:t>No produce lluvia ácida.</a:t>
            </a:r>
          </a:p>
          <a:p>
            <a:pPr lvl="0">
              <a:lnSpc>
                <a:spcPct val="150000"/>
              </a:lnSpc>
            </a:pPr>
            <a:r>
              <a:rPr lang="es-ES" sz="2400" dirty="0">
                <a:solidFill>
                  <a:schemeClr val="tx1"/>
                </a:solidFill>
              </a:rPr>
              <a:t>Es renovable, es decir, es una fuente ilimitada de energía.</a:t>
            </a:r>
          </a:p>
          <a:p>
            <a:pPr lvl="0">
              <a:lnSpc>
                <a:spcPct val="150000"/>
              </a:lnSpc>
            </a:pPr>
            <a:r>
              <a:rPr lang="es-ES" sz="2400" dirty="0">
                <a:solidFill>
                  <a:schemeClr val="tx1"/>
                </a:solidFill>
              </a:rPr>
              <a:t>Puede disponerse de ella localmente.</a:t>
            </a:r>
          </a:p>
          <a:p>
            <a:pPr lvl="0">
              <a:lnSpc>
                <a:spcPct val="150000"/>
              </a:lnSpc>
            </a:pPr>
            <a:r>
              <a:rPr lang="es-ES" sz="2400" dirty="0">
                <a:solidFill>
                  <a:schemeClr val="tx1"/>
                </a:solidFill>
              </a:rPr>
              <a:t>Tiene efectos favorables sobre la generación de empleo.</a:t>
            </a:r>
          </a:p>
        </p:txBody>
      </p:sp>
    </p:spTree>
    <p:extLst>
      <p:ext uri="{BB962C8B-B14F-4D97-AF65-F5344CB8AC3E}">
        <p14:creationId xmlns:p14="http://schemas.microsoft.com/office/powerpoint/2010/main" val="3600433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Minimizar los </a:t>
            </a:r>
            <a:r>
              <a:rPr lang="es-ES" dirty="0">
                <a:solidFill>
                  <a:srgbClr val="FFFF00"/>
                </a:solidFill>
              </a:rPr>
              <a:t>efectos negativos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402897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es-ES" sz="2600" dirty="0">
                <a:solidFill>
                  <a:schemeClr val="tx1"/>
                </a:solidFill>
              </a:rPr>
              <a:t>Perturbaciones sonoras.</a:t>
            </a:r>
          </a:p>
          <a:p>
            <a:pPr lvl="0">
              <a:lnSpc>
                <a:spcPct val="150000"/>
              </a:lnSpc>
            </a:pPr>
            <a:r>
              <a:rPr lang="es-ES" sz="2600" dirty="0">
                <a:solidFill>
                  <a:schemeClr val="tx1"/>
                </a:solidFill>
              </a:rPr>
              <a:t>Interferencias ELM.</a:t>
            </a:r>
          </a:p>
          <a:p>
            <a:pPr lvl="0">
              <a:lnSpc>
                <a:spcPct val="150000"/>
              </a:lnSpc>
            </a:pPr>
            <a:r>
              <a:rPr lang="es-ES" sz="2600" dirty="0">
                <a:solidFill>
                  <a:schemeClr val="tx1"/>
                </a:solidFill>
              </a:rPr>
              <a:t>Impacto visual.</a:t>
            </a:r>
          </a:p>
          <a:p>
            <a:pPr lvl="0">
              <a:lnSpc>
                <a:spcPct val="150000"/>
              </a:lnSpc>
            </a:pPr>
            <a:r>
              <a:rPr lang="es-ES" sz="2600" dirty="0">
                <a:solidFill>
                  <a:schemeClr val="tx1"/>
                </a:solidFill>
              </a:rPr>
              <a:t>Erosión del suelo.</a:t>
            </a:r>
          </a:p>
          <a:p>
            <a:pPr lvl="0">
              <a:lnSpc>
                <a:spcPct val="150000"/>
              </a:lnSpc>
            </a:pPr>
            <a:r>
              <a:rPr lang="es-ES" sz="2600" dirty="0">
                <a:solidFill>
                  <a:schemeClr val="tx1"/>
                </a:solidFill>
              </a:rPr>
              <a:t>Impacto sobre los recursos culturales.</a:t>
            </a:r>
          </a:p>
          <a:p>
            <a:pPr>
              <a:lnSpc>
                <a:spcPct val="150000"/>
              </a:lnSpc>
            </a:pPr>
            <a:r>
              <a:rPr lang="es-ES" sz="2600" dirty="0">
                <a:solidFill>
                  <a:schemeClr val="tx1"/>
                </a:solidFill>
              </a:rPr>
              <a:t>Impacto sobre la flora y fauna</a:t>
            </a:r>
          </a:p>
        </p:txBody>
      </p:sp>
    </p:spTree>
    <p:extLst>
      <p:ext uri="{BB962C8B-B14F-4D97-AF65-F5344CB8AC3E}">
        <p14:creationId xmlns:p14="http://schemas.microsoft.com/office/powerpoint/2010/main" val="4172842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83" y="365125"/>
            <a:ext cx="11211339" cy="1325563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tx1"/>
                </a:solidFill>
              </a:rPr>
              <a:t>Efectos negativos: </a:t>
            </a:r>
            <a:r>
              <a:rPr lang="es-ES" dirty="0">
                <a:solidFill>
                  <a:srgbClr val="FFFF00"/>
                </a:solidFill>
              </a:rPr>
              <a:t>perturbaciones sonoras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ES" dirty="0">
                <a:solidFill>
                  <a:schemeClr val="tx1"/>
                </a:solidFill>
              </a:rPr>
              <a:t>Son cuatro los </a:t>
            </a:r>
            <a:r>
              <a:rPr lang="es-ES" dirty="0">
                <a:solidFill>
                  <a:srgbClr val="66FF33"/>
                </a:solidFill>
              </a:rPr>
              <a:t>factores</a:t>
            </a:r>
            <a:r>
              <a:rPr lang="es-ES" dirty="0">
                <a:solidFill>
                  <a:schemeClr val="tx1"/>
                </a:solidFill>
              </a:rPr>
              <a:t> que determinan el </a:t>
            </a:r>
            <a:r>
              <a:rPr lang="es-ES" dirty="0">
                <a:solidFill>
                  <a:srgbClr val="66FF33"/>
                </a:solidFill>
              </a:rPr>
              <a:t>grado de molestia</a:t>
            </a:r>
            <a:r>
              <a:rPr lang="es-ES" dirty="0">
                <a:solidFill>
                  <a:schemeClr val="tx1"/>
                </a:solidFill>
              </a:rPr>
              <a:t>: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s-ES" dirty="0">
                <a:solidFill>
                  <a:schemeClr val="tx1"/>
                </a:solidFill>
              </a:rPr>
              <a:t>Ruido del aerogenerador.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s-ES" dirty="0">
                <a:solidFill>
                  <a:schemeClr val="tx1"/>
                </a:solidFill>
              </a:rPr>
              <a:t>Posición de las turbinas: cuanto mayor sea la velocidad que pueda coger el eje, mayor será el ruido.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s-ES" dirty="0">
                <a:solidFill>
                  <a:schemeClr val="tx1"/>
                </a:solidFill>
              </a:rPr>
              <a:t>Distancia a la que se encuentran los residentes: habrá que tener en cuenta los vientos dominantes, sonidos de fondo y distancia la receptor.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s-ES" dirty="0">
                <a:solidFill>
                  <a:schemeClr val="tx1"/>
                </a:solidFill>
              </a:rPr>
              <a:t>Sonido de fondo existente: es la suma de ruido ambiente + ruido generador. Ejemplo: un aeropuerto cerca de un parque eólico.</a:t>
            </a:r>
          </a:p>
        </p:txBody>
      </p:sp>
    </p:spTree>
    <p:extLst>
      <p:ext uri="{BB962C8B-B14F-4D97-AF65-F5344CB8AC3E}">
        <p14:creationId xmlns:p14="http://schemas.microsoft.com/office/powerpoint/2010/main" val="758496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4536" y="2001699"/>
            <a:ext cx="9668996" cy="4491866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s-ES" dirty="0">
                <a:solidFill>
                  <a:schemeClr val="tx1"/>
                </a:solidFill>
              </a:rPr>
              <a:t>El ruido en un aerogenerador se debe a:</a:t>
            </a:r>
          </a:p>
          <a:p>
            <a:pPr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</a:rPr>
              <a:t>Los </a:t>
            </a:r>
            <a:r>
              <a:rPr lang="es-ES" dirty="0">
                <a:solidFill>
                  <a:srgbClr val="66FF33"/>
                </a:solidFill>
              </a:rPr>
              <a:t>componentes mecánicos</a:t>
            </a:r>
            <a:r>
              <a:rPr lang="es-ES" dirty="0">
                <a:solidFill>
                  <a:schemeClr val="tx1"/>
                </a:solidFill>
              </a:rPr>
              <a:t>. Este origen es común a otros sistemas mecánicos. </a:t>
            </a:r>
          </a:p>
          <a:p>
            <a:pPr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</a:rPr>
              <a:t>Una </a:t>
            </a:r>
            <a:r>
              <a:rPr lang="es-ES" dirty="0">
                <a:solidFill>
                  <a:srgbClr val="66FF33"/>
                </a:solidFill>
              </a:rPr>
              <a:t>componente aerodinámica</a:t>
            </a:r>
            <a:r>
              <a:rPr lang="es-ES" dirty="0">
                <a:solidFill>
                  <a:schemeClr val="tx1"/>
                </a:solidFill>
              </a:rPr>
              <a:t>. El ruido aumenta con la velocidad de rotación de las palas y las condiciones turbulentas en la circulación del viento.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9546" y="381208"/>
            <a:ext cx="112113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tx1"/>
                </a:solidFill>
              </a:rPr>
              <a:t>Efectos negativos: </a:t>
            </a:r>
            <a:r>
              <a:rPr lang="es-ES" dirty="0">
                <a:solidFill>
                  <a:srgbClr val="FFFF00"/>
                </a:solidFill>
              </a:rPr>
              <a:t>perturbaciones sonoras</a:t>
            </a:r>
          </a:p>
        </p:txBody>
      </p:sp>
    </p:spTree>
    <p:extLst>
      <p:ext uri="{BB962C8B-B14F-4D97-AF65-F5344CB8AC3E}">
        <p14:creationId xmlns:p14="http://schemas.microsoft.com/office/powerpoint/2010/main" val="2832274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tx1"/>
                </a:solidFill>
              </a:rPr>
              <a:t>Efectos negativos: </a:t>
            </a:r>
            <a:r>
              <a:rPr lang="es-ES" dirty="0">
                <a:solidFill>
                  <a:srgbClr val="FFFF00"/>
                </a:solidFill>
              </a:rPr>
              <a:t>perturbaciones ELM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dirty="0">
                <a:solidFill>
                  <a:schemeClr val="tx1"/>
                </a:solidFill>
              </a:rPr>
              <a:t>Cuando una turbina eólica está colocada entre un transmisor de radio, televisión o microondas y un receptor, puede interferir con la señal original.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000" y="4114800"/>
            <a:ext cx="4236967" cy="2062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540" y="3729038"/>
            <a:ext cx="37338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53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Efectos negativos: </a:t>
            </a:r>
            <a:r>
              <a:rPr lang="es-ES" dirty="0">
                <a:solidFill>
                  <a:srgbClr val="FFFF00"/>
                </a:solidFill>
              </a:rPr>
              <a:t>erosión del suelo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7234" y="2156929"/>
            <a:ext cx="6009670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s-ES" dirty="0">
                <a:solidFill>
                  <a:schemeClr val="tx1"/>
                </a:solidFill>
              </a:rPr>
              <a:t>Se manifiesta principalmente durante la fase de construcción.</a:t>
            </a:r>
          </a:p>
          <a:p>
            <a:pPr algn="just">
              <a:lnSpc>
                <a:spcPct val="100000"/>
              </a:lnSpc>
            </a:pPr>
            <a:r>
              <a:rPr lang="es-ES" dirty="0">
                <a:solidFill>
                  <a:schemeClr val="tx1"/>
                </a:solidFill>
              </a:rPr>
              <a:t>Empeorará la situación de zonas propensas a la erosión:</a:t>
            </a:r>
          </a:p>
          <a:p>
            <a:pPr lvl="1" algn="just">
              <a:lnSpc>
                <a:spcPct val="100000"/>
              </a:lnSpc>
            </a:pPr>
            <a:r>
              <a:rPr lang="es-ES" dirty="0">
                <a:solidFill>
                  <a:schemeClr val="tx1"/>
                </a:solidFill>
              </a:rPr>
              <a:t>Deforestación</a:t>
            </a:r>
          </a:p>
          <a:p>
            <a:pPr lvl="1" algn="just">
              <a:lnSpc>
                <a:spcPct val="100000"/>
              </a:lnSpc>
            </a:pPr>
            <a:r>
              <a:rPr lang="es-ES" dirty="0">
                <a:solidFill>
                  <a:schemeClr val="tx1"/>
                </a:solidFill>
              </a:rPr>
              <a:t>Fuertes vientos</a:t>
            </a:r>
          </a:p>
          <a:p>
            <a:pPr lvl="1" algn="just">
              <a:lnSpc>
                <a:spcPct val="100000"/>
              </a:lnSpc>
            </a:pPr>
            <a:r>
              <a:rPr lang="es-ES" dirty="0">
                <a:solidFill>
                  <a:schemeClr val="tx1"/>
                </a:solidFill>
              </a:rPr>
              <a:t>Pendientes pronunciadas.</a:t>
            </a:r>
          </a:p>
          <a:p>
            <a:pPr lvl="1" algn="just">
              <a:lnSpc>
                <a:spcPct val="100000"/>
              </a:lnSpc>
            </a:pPr>
            <a:r>
              <a:rPr lang="es-ES" dirty="0">
                <a:solidFill>
                  <a:schemeClr val="tx1"/>
                </a:solidFill>
              </a:rPr>
              <a:t>Áridos con poca cohesión.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847" y="2318288"/>
            <a:ext cx="4294300" cy="282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51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436" y="465137"/>
            <a:ext cx="9206948" cy="1325563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tx1"/>
                </a:solidFill>
              </a:rPr>
              <a:t>Efectos negativos: </a:t>
            </a:r>
            <a:r>
              <a:rPr lang="es-ES" dirty="0">
                <a:solidFill>
                  <a:srgbClr val="FFFF00"/>
                </a:solidFill>
              </a:rPr>
              <a:t>impactos sobre los recursos culturales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3436" y="2374127"/>
            <a:ext cx="5824139" cy="343548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s-ES" dirty="0">
                <a:solidFill>
                  <a:schemeClr val="tx1"/>
                </a:solidFill>
              </a:rPr>
              <a:t>Han de </a:t>
            </a:r>
            <a:r>
              <a:rPr lang="es-ES" dirty="0">
                <a:solidFill>
                  <a:srgbClr val="66FF33"/>
                </a:solidFill>
              </a:rPr>
              <a:t>evitarse emplazamientos </a:t>
            </a:r>
            <a:r>
              <a:rPr lang="es-ES" dirty="0">
                <a:solidFill>
                  <a:schemeClr val="tx1"/>
                </a:solidFill>
              </a:rPr>
              <a:t>en los que estén incluidos bienes de </a:t>
            </a:r>
            <a:r>
              <a:rPr lang="es-ES" dirty="0">
                <a:solidFill>
                  <a:srgbClr val="66FF33"/>
                </a:solidFill>
              </a:rPr>
              <a:t>interés cultural</a:t>
            </a:r>
            <a:r>
              <a:rPr lang="es-ES" dirty="0">
                <a:solidFill>
                  <a:schemeClr val="tx1"/>
                </a:solidFill>
              </a:rPr>
              <a:t>, como yacimientos arqueológicos o reservas naturales.</a:t>
            </a:r>
          </a:p>
          <a:p>
            <a:pPr marL="0" indent="0">
              <a:lnSpc>
                <a:spcPct val="100000"/>
              </a:lnSpc>
              <a:buNone/>
            </a:pPr>
            <a:endParaRPr lang="es-ES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ES" dirty="0">
                <a:solidFill>
                  <a:schemeClr val="tx1"/>
                </a:solidFill>
              </a:rPr>
              <a:t>El impacto de un parque eólico es directo e irreversible a corto plazo.</a:t>
            </a:r>
          </a:p>
          <a:p>
            <a:pPr marL="0" indent="0">
              <a:lnSpc>
                <a:spcPct val="100000"/>
              </a:lnSpc>
              <a:buNone/>
            </a:pP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940" y="2192973"/>
            <a:ext cx="4213860" cy="361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82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Efectos negativos: </a:t>
            </a:r>
            <a:r>
              <a:rPr lang="es-ES" dirty="0">
                <a:solidFill>
                  <a:srgbClr val="FFFF00"/>
                </a:solidFill>
              </a:rPr>
              <a:t>impacto visual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Es una medida subjetiva.</a:t>
            </a:r>
          </a:p>
          <a:p>
            <a:r>
              <a:rPr lang="es-ES" dirty="0">
                <a:solidFill>
                  <a:schemeClr val="tx1"/>
                </a:solidFill>
              </a:rPr>
              <a:t>Planificación de aerogeneradores en una sola hilera.</a:t>
            </a:r>
          </a:p>
          <a:p>
            <a:r>
              <a:rPr lang="es-ES" dirty="0">
                <a:solidFill>
                  <a:schemeClr val="tx1"/>
                </a:solidFill>
              </a:rPr>
              <a:t>Se puede reducir la sección de las palas, emplear colores poco llamativos.</a:t>
            </a:r>
          </a:p>
          <a:p>
            <a:r>
              <a:rPr lang="es-ES" dirty="0">
                <a:solidFill>
                  <a:schemeClr val="tx1"/>
                </a:solidFill>
              </a:rPr>
              <a:t>Emplazamiento en el mar. Nueva ubicación de estudio.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819" y="2405962"/>
            <a:ext cx="4770120" cy="319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1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618" y="404881"/>
            <a:ext cx="10429460" cy="1325563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tx1"/>
                </a:solidFill>
              </a:rPr>
              <a:t>Efectos negativos: </a:t>
            </a:r>
            <a:r>
              <a:rPr lang="es-ES" dirty="0">
                <a:solidFill>
                  <a:srgbClr val="FFFF00"/>
                </a:solidFill>
              </a:rPr>
              <a:t>impacto sobre flora y fauna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060175" y="2331719"/>
            <a:ext cx="5762070" cy="384524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" dirty="0">
                <a:solidFill>
                  <a:schemeClr val="tx1"/>
                </a:solidFill>
              </a:rPr>
              <a:t>Supone la deforestación del terreno.</a:t>
            </a:r>
          </a:p>
          <a:p>
            <a:pPr>
              <a:lnSpc>
                <a:spcPct val="100000"/>
              </a:lnSpc>
            </a:pPr>
            <a:r>
              <a:rPr lang="es-ES" dirty="0">
                <a:solidFill>
                  <a:schemeClr val="tx1"/>
                </a:solidFill>
              </a:rPr>
              <a:t>Peligro de incendios.</a:t>
            </a:r>
          </a:p>
          <a:p>
            <a:pPr>
              <a:lnSpc>
                <a:spcPct val="100000"/>
              </a:lnSpc>
            </a:pPr>
            <a:r>
              <a:rPr lang="es-ES" dirty="0">
                <a:solidFill>
                  <a:schemeClr val="tx1"/>
                </a:solidFill>
              </a:rPr>
              <a:t>Colisión de aves.</a:t>
            </a:r>
          </a:p>
          <a:p>
            <a:pPr>
              <a:lnSpc>
                <a:spcPct val="100000"/>
              </a:lnSpc>
            </a:pPr>
            <a:r>
              <a:rPr lang="es-ES" dirty="0">
                <a:solidFill>
                  <a:schemeClr val="tx1"/>
                </a:solidFill>
              </a:rPr>
              <a:t>Actualmente se está estudiando cómo afectan a los ecosistemas.</a:t>
            </a:r>
          </a:p>
          <a:p>
            <a:pPr marL="0" indent="0">
              <a:lnSpc>
                <a:spcPct val="100000"/>
              </a:lnSpc>
              <a:buNone/>
            </a:pP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245" y="2331719"/>
            <a:ext cx="4529003" cy="318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056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pPr algn="ctr"/>
            <a:r>
              <a:rPr lang="es-ES" dirty="0">
                <a:solidFill>
                  <a:srgbClr val="FFFF00"/>
                </a:solidFill>
              </a:rPr>
              <a:t>3. RUIDO</a:t>
            </a:r>
          </a:p>
        </p:txBody>
      </p:sp>
    </p:spTree>
    <p:extLst>
      <p:ext uri="{BB962C8B-B14F-4D97-AF65-F5344CB8AC3E}">
        <p14:creationId xmlns:p14="http://schemas.microsoft.com/office/powerpoint/2010/main" val="1892537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pPr algn="ctr"/>
            <a:r>
              <a:rPr lang="es-ES" dirty="0">
                <a:solidFill>
                  <a:srgbClr val="FFFF00"/>
                </a:solidFill>
              </a:rPr>
              <a:t>1. ENERGÍA EÓLICA</a:t>
            </a:r>
          </a:p>
        </p:txBody>
      </p:sp>
    </p:spTree>
    <p:extLst>
      <p:ext uri="{BB962C8B-B14F-4D97-AF65-F5344CB8AC3E}">
        <p14:creationId xmlns:p14="http://schemas.microsoft.com/office/powerpoint/2010/main" val="9886473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rgbClr val="FFFF00"/>
                </a:solidFill>
              </a:rPr>
              <a:t>¿Qué es el ruido?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El</a:t>
            </a:r>
            <a:r>
              <a:rPr lang="es-ES" i="1" dirty="0">
                <a:solidFill>
                  <a:schemeClr val="tx1"/>
                </a:solidFill>
              </a:rPr>
              <a:t> ruido es el sonido de naturaleza aleatoria cuyo espectro no exhibe componentes de frecuencia diferenciables.</a:t>
            </a:r>
          </a:p>
          <a:p>
            <a:pPr marL="0" indent="0">
              <a:buNone/>
            </a:pPr>
            <a:endParaRPr lang="es-ES" i="1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Es aquel </a:t>
            </a:r>
            <a:r>
              <a:rPr lang="es-ES" i="1" dirty="0">
                <a:solidFill>
                  <a:schemeClr val="tx1"/>
                </a:solidFill>
              </a:rPr>
              <a:t>sonido no es deseado.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381" y="3653993"/>
            <a:ext cx="3467100" cy="285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470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FFFF00"/>
                </a:solidFill>
              </a:rPr>
              <a:t>Tipos de ruido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10515600" cy="4498975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FFFF00"/>
                </a:solidFill>
              </a:rPr>
              <a:t>Continuo</a:t>
            </a:r>
            <a:r>
              <a:rPr lang="es-ES" b="1" dirty="0"/>
              <a:t>: </a:t>
            </a:r>
            <a:r>
              <a:rPr lang="es-ES" dirty="0"/>
              <a:t>tiene un nivel de presión sonora continuo. Ejemplo: lo ventiladores.</a:t>
            </a:r>
          </a:p>
          <a:p>
            <a:r>
              <a:rPr lang="es-ES" b="1" dirty="0">
                <a:solidFill>
                  <a:srgbClr val="FFFF00"/>
                </a:solidFill>
              </a:rPr>
              <a:t>Intermitente</a:t>
            </a:r>
            <a:r>
              <a:rPr lang="es-ES" b="1" dirty="0"/>
              <a:t>: </a:t>
            </a:r>
            <a:r>
              <a:rPr lang="es-ES" dirty="0"/>
              <a:t>cuando el nivel de ruido aumenta y disminuye rápidamente. Como los aviones.</a:t>
            </a:r>
          </a:p>
          <a:p>
            <a:r>
              <a:rPr lang="es-ES" b="1" dirty="0">
                <a:solidFill>
                  <a:srgbClr val="FFFF00"/>
                </a:solidFill>
              </a:rPr>
              <a:t>Impulsivo</a:t>
            </a:r>
            <a:r>
              <a:rPr lang="es-ES" b="1" dirty="0"/>
              <a:t>: </a:t>
            </a:r>
            <a:r>
              <a:rPr lang="es-ES" dirty="0"/>
              <a:t>en el caso de impactos o explosiones. Breve y abrupto.</a:t>
            </a:r>
          </a:p>
          <a:p>
            <a:r>
              <a:rPr lang="es-ES" b="1" dirty="0">
                <a:solidFill>
                  <a:srgbClr val="FFFF00"/>
                </a:solidFill>
              </a:rPr>
              <a:t>De baja frecuencia</a:t>
            </a:r>
            <a:r>
              <a:rPr lang="es-ES" b="1" dirty="0"/>
              <a:t>: </a:t>
            </a:r>
            <a:r>
              <a:rPr lang="es-ES" dirty="0"/>
              <a:t>de 8 a 100 Hz, es difícil de amortiguar y puede ser oído a kilómetros. Ejemplo: un tren de mercancías.</a:t>
            </a:r>
          </a:p>
          <a:p>
            <a:r>
              <a:rPr lang="es-ES" b="1" dirty="0">
                <a:solidFill>
                  <a:srgbClr val="FFFF00"/>
                </a:solidFill>
              </a:rPr>
              <a:t>Tonal</a:t>
            </a:r>
            <a:r>
              <a:rPr lang="es-ES" b="1" dirty="0"/>
              <a:t>: </a:t>
            </a:r>
            <a:r>
              <a:rPr lang="es-ES" dirty="0"/>
              <a:t>producidas por desequilibrios o impactos repetidos causando vibraciones. Ejemplo: un mosquito.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64184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FFFF00"/>
                </a:solidFill>
              </a:rPr>
              <a:t>Para que se produzca el ruido…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s-ES" dirty="0">
                <a:solidFill>
                  <a:schemeClr val="tx1"/>
                </a:solidFill>
              </a:rPr>
              <a:t>Una fuente origen de la perturbación.</a:t>
            </a:r>
          </a:p>
          <a:p>
            <a:pPr marL="0" indent="0">
              <a:buNone/>
            </a:pPr>
            <a:endParaRPr lang="es-ES" dirty="0">
              <a:solidFill>
                <a:schemeClr val="tx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s-ES" dirty="0">
                <a:solidFill>
                  <a:schemeClr val="tx1"/>
                </a:solidFill>
              </a:rPr>
              <a:t>Un medio propagador.</a:t>
            </a:r>
          </a:p>
          <a:p>
            <a:pPr marL="571500" indent="-571500">
              <a:buFont typeface="+mj-lt"/>
              <a:buAutoNum type="romanUcPeriod"/>
            </a:pPr>
            <a:endParaRPr lang="es-ES" dirty="0">
              <a:solidFill>
                <a:schemeClr val="tx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s-ES" dirty="0">
                <a:solidFill>
                  <a:schemeClr val="tx1"/>
                </a:solidFill>
              </a:rPr>
              <a:t>Un receptor.</a:t>
            </a:r>
          </a:p>
          <a:p>
            <a:pPr marL="571500" indent="-571500">
              <a:buFont typeface="+mj-lt"/>
              <a:buAutoNum type="romanUcPeriod"/>
            </a:pP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666" y="3867309"/>
            <a:ext cx="5365134" cy="230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399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solidFill>
                  <a:srgbClr val="FFFF00"/>
                </a:solidFill>
              </a:rPr>
              <a:t>4. RUIDO PRODUCIDO EN UN AEROGENERADOR</a:t>
            </a:r>
          </a:p>
        </p:txBody>
      </p:sp>
    </p:spTree>
    <p:extLst>
      <p:ext uri="{BB962C8B-B14F-4D97-AF65-F5344CB8AC3E}">
        <p14:creationId xmlns:p14="http://schemas.microsoft.com/office/powerpoint/2010/main" val="7691718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solidFill>
                  <a:srgbClr val="FFFF00"/>
                </a:solidFill>
              </a:rPr>
              <a:t>4.1 RUIDO MECÁNICO</a:t>
            </a:r>
          </a:p>
        </p:txBody>
      </p:sp>
    </p:spTree>
    <p:extLst>
      <p:ext uri="{BB962C8B-B14F-4D97-AF65-F5344CB8AC3E}">
        <p14:creationId xmlns:p14="http://schemas.microsoft.com/office/powerpoint/2010/main" val="7308261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FFFF00"/>
                </a:solidFill>
              </a:rPr>
              <a:t>Las fuentes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0000" y="1825625"/>
            <a:ext cx="6259594" cy="4351338"/>
          </a:xfrm>
        </p:spPr>
        <p:txBody>
          <a:bodyPr>
            <a:normAutofit fontScale="85000" lnSpcReduction="20000"/>
          </a:bodyPr>
          <a:lstStyle/>
          <a:p>
            <a:r>
              <a:rPr lang="es-ES" dirty="0">
                <a:solidFill>
                  <a:schemeClr val="tx1"/>
                </a:solidFill>
              </a:rPr>
              <a:t>Caja de cambios	</a:t>
            </a:r>
          </a:p>
          <a:p>
            <a:endParaRPr lang="es-ES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Generador</a:t>
            </a:r>
          </a:p>
          <a:p>
            <a:endParaRPr lang="es-ES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Mecanismo de orientación</a:t>
            </a:r>
          </a:p>
          <a:p>
            <a:endParaRPr lang="es-ES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Ventiladores de refrigeración</a:t>
            </a:r>
          </a:p>
          <a:p>
            <a:endParaRPr lang="es-ES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Equipamiento auxiliar</a:t>
            </a:r>
          </a:p>
          <a:p>
            <a:endParaRPr lang="es-ES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Aplicación del freno de estacionamiento</a:t>
            </a:r>
          </a:p>
          <a:p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593982" y="2580181"/>
            <a:ext cx="4135531" cy="1837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s-ES" dirty="0">
                <a:solidFill>
                  <a:srgbClr val="AADAE5"/>
                </a:solidFill>
              </a:rPr>
              <a:t>	En las turbinas modernas el ruido mecánico </a:t>
            </a:r>
            <a:r>
              <a:rPr lang="es-ES" dirty="0">
                <a:solidFill>
                  <a:srgbClr val="FFFF00"/>
                </a:solidFill>
              </a:rPr>
              <a:t>no</a:t>
            </a:r>
            <a:r>
              <a:rPr lang="es-ES" dirty="0">
                <a:solidFill>
                  <a:srgbClr val="AADAE5"/>
                </a:solidFill>
              </a:rPr>
              <a:t> es audible por encima del ruido aerodinámico.</a:t>
            </a:r>
          </a:p>
          <a:p>
            <a:pPr>
              <a:buFont typeface="Arial" panose="020B0604020202020204" pitchFamily="34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94350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solidFill>
                  <a:srgbClr val="FFFF00"/>
                </a:solidFill>
              </a:rPr>
              <a:t>4.2 RUIDO AERODINÁMICO</a:t>
            </a:r>
          </a:p>
        </p:txBody>
      </p:sp>
    </p:spTree>
    <p:extLst>
      <p:ext uri="{BB962C8B-B14F-4D97-AF65-F5344CB8AC3E}">
        <p14:creationId xmlns:p14="http://schemas.microsoft.com/office/powerpoint/2010/main" val="14402574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www.siempreenlasnubes.com/Blog/wordpress/wp-content/uploads/2016/02/Vient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9442" y="1970468"/>
            <a:ext cx="4308946" cy="2693091"/>
          </a:xfrm>
          <a:prstGeom prst="rect">
            <a:avLst/>
          </a:prstGeom>
          <a:noFill/>
          <a:effectLst>
            <a:softEdge rad="736600"/>
          </a:effectLst>
        </p:spPr>
      </p:pic>
      <p:sp>
        <p:nvSpPr>
          <p:cNvPr id="2" name="CuadroTexto 1"/>
          <p:cNvSpPr txBox="1"/>
          <p:nvPr/>
        </p:nvSpPr>
        <p:spPr>
          <a:xfrm>
            <a:off x="1107584" y="1228398"/>
            <a:ext cx="61818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El ruido aerodinámico se asocia al </a:t>
            </a:r>
            <a:r>
              <a:rPr lang="es-ES" sz="2800" dirty="0">
                <a:solidFill>
                  <a:srgbClr val="FFFF00"/>
                </a:solidFill>
              </a:rPr>
              <a:t>paso del aire sobre las palas</a:t>
            </a:r>
            <a:r>
              <a:rPr lang="es-ES" sz="2800" dirty="0"/>
              <a:t>.</a:t>
            </a:r>
          </a:p>
          <a:p>
            <a:endParaRPr lang="es-E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Es la componente más importante de emisiones acústicas de los aerogeneradores.</a:t>
            </a:r>
          </a:p>
          <a:p>
            <a:endParaRPr lang="es-E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El nivel de ruido aerodinámico aumenta con la velocidad del roto, generalmente.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pruizbla\Desktop\Aerogenerador\Figura a traducir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400" dirty="0">
                <a:solidFill>
                  <a:srgbClr val="FFFF00"/>
                </a:solidFill>
              </a:rPr>
              <a:t>Partes que generan el ruido aerodinámico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El borde de la pala.</a:t>
            </a:r>
          </a:p>
          <a:p>
            <a:pPr marL="0" indent="0">
              <a:buNone/>
            </a:pPr>
            <a:endParaRPr lang="es-ES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Ruido impulsivo.</a:t>
            </a:r>
          </a:p>
          <a:p>
            <a:endParaRPr lang="es-ES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Flujos de turbulencia del sonido.</a:t>
            </a:r>
          </a:p>
          <a:p>
            <a:endParaRPr lang="es-ES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Interacción torre-pala.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7204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3382479"/>
          </a:xfrm>
        </p:spPr>
        <p:txBody>
          <a:bodyPr>
            <a:normAutofit/>
          </a:bodyPr>
          <a:lstStyle/>
          <a:p>
            <a:r>
              <a:rPr lang="es-ES" dirty="0"/>
              <a:t>En sus inicios…</a:t>
            </a:r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E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solidFill>
                  <a:srgbClr val="FFFF00"/>
                </a:solidFill>
              </a:rPr>
              <a:t>El aprovechamiento de la energía eólica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093" y="2414428"/>
            <a:ext cx="3661710" cy="277402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17370" y="5770566"/>
            <a:ext cx="11039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…!!Mientras que ahora podemos llegar a obtener </a:t>
            </a:r>
            <a:r>
              <a:rPr lang="es-ES" sz="2800" dirty="0"/>
              <a:t>energía eléctrica </a:t>
            </a:r>
            <a:r>
              <a:rPr lang="es-ES" sz="2400" dirty="0">
                <a:solidFill>
                  <a:srgbClr val="66FF33"/>
                </a:solidFill>
              </a:rPr>
              <a:t>sin emitir CO2</a:t>
            </a:r>
            <a:r>
              <a:rPr lang="es-ES" sz="2400" dirty="0"/>
              <a:t>!!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380918" y="4848599"/>
            <a:ext cx="1728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pc="300" dirty="0">
                <a:solidFill>
                  <a:srgbClr val="66FF33"/>
                </a:solidFill>
              </a:rPr>
              <a:t>Energía</a:t>
            </a:r>
          </a:p>
          <a:p>
            <a:r>
              <a:rPr lang="es-ES" spc="300" dirty="0">
                <a:solidFill>
                  <a:srgbClr val="66FF33"/>
                </a:solidFill>
              </a:rPr>
              <a:t>mecánica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627" y="2414428"/>
            <a:ext cx="3350312" cy="229923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8908633" y="4733765"/>
            <a:ext cx="1728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pc="300" dirty="0">
                <a:solidFill>
                  <a:srgbClr val="66FF33"/>
                </a:solidFill>
              </a:rPr>
              <a:t>Energía</a:t>
            </a:r>
          </a:p>
          <a:p>
            <a:r>
              <a:rPr lang="es-ES" spc="300" dirty="0">
                <a:solidFill>
                  <a:srgbClr val="66FF33"/>
                </a:solidFill>
              </a:rPr>
              <a:t>eléctrica</a:t>
            </a:r>
          </a:p>
        </p:txBody>
      </p:sp>
    </p:spTree>
    <p:extLst>
      <p:ext uri="{BB962C8B-B14F-4D97-AF65-F5344CB8AC3E}">
        <p14:creationId xmlns:p14="http://schemas.microsoft.com/office/powerpoint/2010/main" val="10113870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tx1"/>
                </a:solidFill>
              </a:rPr>
              <a:t>Ruido generado en el </a:t>
            </a:r>
            <a:r>
              <a:rPr lang="es-ES" dirty="0">
                <a:solidFill>
                  <a:srgbClr val="FFFF00"/>
                </a:solidFill>
              </a:rPr>
              <a:t>borde de la pala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>
                <a:solidFill>
                  <a:schemeClr val="tx1"/>
                </a:solidFill>
              </a:rPr>
              <a:t>El flujo de aire sobre la pala de la turbina, crea una capa de límite unida a sus superficies superiores e inferiores.</a:t>
            </a:r>
          </a:p>
          <a:p>
            <a:endParaRPr lang="es-ES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Las transiciones de flujo a un estado turbulento como alcanza el borde posterior de la hoja y el sonido es generado por la interacción de las turbulencias de los remolinos con el borde de fuga. </a:t>
            </a:r>
          </a:p>
          <a:p>
            <a:endParaRPr lang="es-ES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Es la principal fuente de ruido de viento en los aerogeneradores modernos.</a:t>
            </a:r>
          </a:p>
        </p:txBody>
      </p:sp>
    </p:spTree>
    <p:extLst>
      <p:ext uri="{BB962C8B-B14F-4D97-AF65-F5344CB8AC3E}">
        <p14:creationId xmlns:p14="http://schemas.microsoft.com/office/powerpoint/2010/main" val="20018996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tx1"/>
                </a:solidFill>
              </a:rPr>
              <a:t>Ruido generado en la </a:t>
            </a:r>
            <a:r>
              <a:rPr lang="es-ES" dirty="0">
                <a:solidFill>
                  <a:srgbClr val="FFFF00"/>
                </a:solidFill>
              </a:rPr>
              <a:t>punta de la pala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Se debe al flujo de aire más allá de la pala. </a:t>
            </a:r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332" y="3183094"/>
            <a:ext cx="615315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595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FFFF00"/>
                </a:solidFill>
              </a:rPr>
              <a:t>Ruido impulsivo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Un estudio realizado por la Universidad de </a:t>
            </a:r>
            <a:r>
              <a:rPr lang="es-ES" dirty="0" err="1">
                <a:solidFill>
                  <a:schemeClr val="tx1"/>
                </a:solidFill>
              </a:rPr>
              <a:t>Salford</a:t>
            </a:r>
            <a:r>
              <a:rPr lang="es-ES" dirty="0">
                <a:solidFill>
                  <a:schemeClr val="tx1"/>
                </a:solidFill>
              </a:rPr>
              <a:t> (R.U.) concluyó que de 155 parques eólicos estudiados, sólo cuatro exhibieron casos de generación de ruido impulsivo.</a:t>
            </a:r>
          </a:p>
          <a:p>
            <a:pPr marL="0" indent="0">
              <a:buNone/>
            </a:pPr>
            <a:endParaRPr lang="es-ES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En aquellos parques que apareció el ruido impulsivo, este sólo ocurrió entre el 7 y 15% del tiempo de funcionamiento.</a:t>
            </a:r>
          </a:p>
          <a:p>
            <a:pPr marL="0" indent="0">
              <a:buNone/>
            </a:pPr>
            <a:endParaRPr lang="es-ES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Concluimos que su efecto no es muy notable.</a:t>
            </a:r>
          </a:p>
        </p:txBody>
      </p:sp>
    </p:spTree>
    <p:extLst>
      <p:ext uri="{BB962C8B-B14F-4D97-AF65-F5344CB8AC3E}">
        <p14:creationId xmlns:p14="http://schemas.microsoft.com/office/powerpoint/2010/main" val="4794152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tx1"/>
                </a:solidFill>
              </a:rPr>
              <a:t>Ruido debido a la interacción</a:t>
            </a:r>
            <a:r>
              <a:rPr lang="es-ES" dirty="0">
                <a:solidFill>
                  <a:srgbClr val="F0F0F0"/>
                </a:solidFill>
              </a:rPr>
              <a:t> </a:t>
            </a:r>
            <a:r>
              <a:rPr lang="es-ES" dirty="0">
                <a:solidFill>
                  <a:srgbClr val="FFFF00"/>
                </a:solidFill>
              </a:rPr>
              <a:t>torre-pala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El flujo de aire alrededor de la torre provoca que las palas experimenten un cambio en la sustentación y se produce ruido.</a:t>
            </a:r>
          </a:p>
          <a:p>
            <a:endParaRPr lang="es-ES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Frecuencias asociadas con esta fuente: </a:t>
            </a:r>
            <a:r>
              <a:rPr lang="es-ES" dirty="0" err="1">
                <a:solidFill>
                  <a:schemeClr val="tx1"/>
                </a:solidFill>
              </a:rPr>
              <a:t>infrasónicas</a:t>
            </a:r>
            <a:r>
              <a:rPr lang="es-ES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s-ES" dirty="0">
                <a:solidFill>
                  <a:schemeClr val="tx1"/>
                </a:solidFill>
              </a:rPr>
              <a:t> </a:t>
            </a:r>
          </a:p>
          <a:p>
            <a:r>
              <a:rPr lang="es-ES" dirty="0">
                <a:solidFill>
                  <a:schemeClr val="tx1"/>
                </a:solidFill>
              </a:rPr>
              <a:t>Se entiende que la magnitud del nivel de ruido no son significantes para los aerogeneradores modernos.</a:t>
            </a:r>
          </a:p>
        </p:txBody>
      </p:sp>
    </p:spTree>
    <p:extLst>
      <p:ext uri="{BB962C8B-B14F-4D97-AF65-F5344CB8AC3E}">
        <p14:creationId xmlns:p14="http://schemas.microsoft.com/office/powerpoint/2010/main" val="12268963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solidFill>
                  <a:srgbClr val="FFFF00"/>
                </a:solidFill>
              </a:rPr>
              <a:t>5. CONCLUSIONES</a:t>
            </a:r>
          </a:p>
        </p:txBody>
      </p:sp>
    </p:spTree>
    <p:extLst>
      <p:ext uri="{BB962C8B-B14F-4D97-AF65-F5344CB8AC3E}">
        <p14:creationId xmlns:p14="http://schemas.microsoft.com/office/powerpoint/2010/main" val="10279243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01797" y="781878"/>
            <a:ext cx="9788406" cy="545989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</a:rPr>
              <a:t>Los periodos de </a:t>
            </a:r>
            <a:r>
              <a:rPr lang="es-ES" dirty="0">
                <a:solidFill>
                  <a:srgbClr val="FFFF00"/>
                </a:solidFill>
              </a:rPr>
              <a:t>máxima emisión de ruido </a:t>
            </a:r>
            <a:r>
              <a:rPr lang="es-ES" dirty="0">
                <a:solidFill>
                  <a:schemeClr val="tx1"/>
                </a:solidFill>
              </a:rPr>
              <a:t>coinciden con los picos de </a:t>
            </a:r>
            <a:r>
              <a:rPr lang="es-ES" dirty="0">
                <a:solidFill>
                  <a:srgbClr val="FFFF00"/>
                </a:solidFill>
              </a:rPr>
              <a:t>máxima producción </a:t>
            </a:r>
            <a:r>
              <a:rPr lang="es-ES" dirty="0">
                <a:solidFill>
                  <a:schemeClr val="tx1"/>
                </a:solidFill>
              </a:rPr>
              <a:t>de potencia eléctrica.</a:t>
            </a:r>
          </a:p>
          <a:p>
            <a:pPr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</a:rPr>
              <a:t>Estos picos tienen lugar cuando la velocidad del viento supera los 7 m/s.</a:t>
            </a:r>
          </a:p>
          <a:p>
            <a:pPr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</a:rPr>
              <a:t>Para un parque eólico terrestre, se considera que la casa más cercana deberá estar a una </a:t>
            </a:r>
            <a:r>
              <a:rPr lang="es-ES" dirty="0">
                <a:solidFill>
                  <a:srgbClr val="FFFF00"/>
                </a:solidFill>
              </a:rPr>
              <a:t>distancia mínima </a:t>
            </a:r>
            <a:r>
              <a:rPr lang="es-ES" dirty="0">
                <a:solidFill>
                  <a:schemeClr val="tx1"/>
                </a:solidFill>
              </a:rPr>
              <a:t>de 200 m.</a:t>
            </a:r>
          </a:p>
          <a:p>
            <a:pPr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</a:rPr>
              <a:t>Esta distancia se corresponde con un nivel de ruido inferior a los 45 </a:t>
            </a:r>
            <a:r>
              <a:rPr lang="es-ES" dirty="0" err="1">
                <a:solidFill>
                  <a:schemeClr val="tx1"/>
                </a:solidFill>
              </a:rPr>
              <a:t>dBA</a:t>
            </a:r>
            <a:r>
              <a:rPr lang="es-ES" dirty="0">
                <a:solidFill>
                  <a:schemeClr val="tx1"/>
                </a:solidFill>
              </a:rPr>
              <a:t> según Normativa. </a:t>
            </a:r>
          </a:p>
        </p:txBody>
      </p:sp>
    </p:spTree>
    <p:extLst>
      <p:ext uri="{BB962C8B-B14F-4D97-AF65-F5344CB8AC3E}">
        <p14:creationId xmlns:p14="http://schemas.microsoft.com/office/powerpoint/2010/main" val="25195791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85117" y="1060173"/>
            <a:ext cx="10233800" cy="49960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</a:rPr>
              <a:t>Los parques eólicos son fuentes de energía limpia y renovable.</a:t>
            </a:r>
          </a:p>
          <a:p>
            <a:pPr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</a:rPr>
              <a:t>En 2015 supuso el 20% de la producción de energía en España.</a:t>
            </a:r>
          </a:p>
          <a:p>
            <a:pPr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</a:rPr>
              <a:t>Los parques eólicos constituyen un foco de ruidos:</a:t>
            </a:r>
          </a:p>
          <a:p>
            <a:pPr lvl="1"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</a:rPr>
              <a:t>Cada día más estudiados y controlados.</a:t>
            </a:r>
          </a:p>
          <a:p>
            <a:pPr lvl="1"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</a:rPr>
              <a:t>Se conocen sus causas y sus efectos.</a:t>
            </a:r>
          </a:p>
          <a:p>
            <a:pPr lvl="1"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</a:rPr>
              <a:t>Debe mejorarse la Normativa para diseñar y proyectar los parques eólicos.</a:t>
            </a:r>
          </a:p>
        </p:txBody>
      </p:sp>
    </p:spTree>
    <p:extLst>
      <p:ext uri="{BB962C8B-B14F-4D97-AF65-F5344CB8AC3E}">
        <p14:creationId xmlns:p14="http://schemas.microsoft.com/office/powerpoint/2010/main" val="27115121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123" y="1623771"/>
            <a:ext cx="5299755" cy="361045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009" y="4025882"/>
            <a:ext cx="3753133" cy="283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305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29018" y="689768"/>
            <a:ext cx="10694158" cy="5274304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solidFill>
                  <a:srgbClr val="FFFF00"/>
                </a:solidFill>
              </a:rPr>
              <a:t>¡Gracias por la atención!</a:t>
            </a:r>
            <a:br>
              <a:rPr lang="es-ES" dirty="0">
                <a:solidFill>
                  <a:srgbClr val="FFFF00"/>
                </a:solidFill>
              </a:rPr>
            </a:br>
            <a:br>
              <a:rPr lang="es-ES" dirty="0">
                <a:solidFill>
                  <a:srgbClr val="FFFF00"/>
                </a:solidFill>
              </a:rPr>
            </a:br>
            <a:r>
              <a:rPr lang="es-ES" dirty="0">
                <a:solidFill>
                  <a:srgbClr val="FFFF00"/>
                </a:solidFill>
              </a:rPr>
              <a:t>¿Dudas o preguntas?</a:t>
            </a:r>
          </a:p>
        </p:txBody>
      </p:sp>
    </p:spTree>
    <p:extLst>
      <p:ext uri="{BB962C8B-B14F-4D97-AF65-F5344CB8AC3E}">
        <p14:creationId xmlns:p14="http://schemas.microsoft.com/office/powerpoint/2010/main" val="2295251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24151"/>
            <a:ext cx="10515600" cy="1325563"/>
          </a:xfrm>
        </p:spPr>
        <p:txBody>
          <a:bodyPr/>
          <a:lstStyle/>
          <a:p>
            <a:r>
              <a:rPr lang="es-ES" dirty="0">
                <a:solidFill>
                  <a:srgbClr val="FFFF00"/>
                </a:solidFill>
              </a:rPr>
              <a:t>Normativa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2372" y="2002798"/>
            <a:ext cx="5025216" cy="423897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s-ES" dirty="0">
                <a:solidFill>
                  <a:schemeClr val="tx1"/>
                </a:solidFill>
              </a:rPr>
              <a:t>Instituto nacional de seguridad e higiene en el trabajo.</a:t>
            </a:r>
          </a:p>
          <a:p>
            <a:pPr lvl="0">
              <a:lnSpc>
                <a:spcPct val="120000"/>
              </a:lnSpc>
            </a:pPr>
            <a:r>
              <a:rPr lang="es-ES" dirty="0">
                <a:solidFill>
                  <a:schemeClr val="tx1"/>
                </a:solidFill>
              </a:rPr>
              <a:t>Real Decreto 1215/1997, del 18 de julio que establece las disposiciones mínimas de seguridad y salud.</a:t>
            </a:r>
          </a:p>
          <a:p>
            <a:pPr>
              <a:lnSpc>
                <a:spcPct val="120000"/>
              </a:lnSpc>
            </a:pPr>
            <a:r>
              <a:rPr lang="es-ES" dirty="0">
                <a:solidFill>
                  <a:schemeClr val="tx1"/>
                </a:solidFill>
              </a:rPr>
              <a:t>Real Decreto 614/2001, de 8 de junio, sobre disposiciones mínimas para la protección de la salud y seguridad de los trabajadores frente al riesgo eléctrico.</a:t>
            </a:r>
          </a:p>
          <a:p>
            <a:pPr lvl="0">
              <a:lnSpc>
                <a:spcPct val="120000"/>
              </a:lnSpc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002799"/>
            <a:ext cx="5035548" cy="413295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s-ES" sz="2400" dirty="0">
                <a:solidFill>
                  <a:schemeClr val="tx1"/>
                </a:solidFill>
              </a:rPr>
              <a:t>Real Decreto 1644/2001, de 10 de octubre, que establece las normas de comercialización y puesta en servicio de las máquinas.</a:t>
            </a:r>
          </a:p>
          <a:p>
            <a:pPr lvl="0">
              <a:lnSpc>
                <a:spcPct val="120000"/>
              </a:lnSpc>
            </a:pPr>
            <a:r>
              <a:rPr lang="es-ES" sz="2400" dirty="0">
                <a:solidFill>
                  <a:schemeClr val="tx1"/>
                </a:solidFill>
              </a:rPr>
              <a:t>AENOR. UNE-EN 50308:2005. Aerogeneradores. Medidas de protección. Requisitos para diseño, operación y mantenimiento.</a:t>
            </a:r>
          </a:p>
          <a:p>
            <a:pPr>
              <a:lnSpc>
                <a:spcPct val="120000"/>
              </a:lnSpc>
            </a:pP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568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1963" y="1994176"/>
            <a:ext cx="5025216" cy="259107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</a:rPr>
              <a:t>Según Red Eléctrica de España (REE), las energías renovables cubrieron el 42,8% de la producción total.</a:t>
            </a:r>
          </a:p>
          <a:p>
            <a:pPr algn="just"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</a:rPr>
              <a:t>La energía eólica constituyó el 20%.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866" y="4934296"/>
            <a:ext cx="5035548" cy="1241217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>
                <a:solidFill>
                  <a:srgbClr val="66FF33"/>
                </a:solidFill>
              </a:rPr>
              <a:t>¿Efecto ambiental?</a:t>
            </a:r>
          </a:p>
          <a:p>
            <a:pPr marL="0" indent="0" algn="ctr">
              <a:buNone/>
            </a:pPr>
            <a:r>
              <a:rPr lang="es-ES" dirty="0">
                <a:solidFill>
                  <a:srgbClr val="66FF33"/>
                </a:solidFill>
              </a:rPr>
              <a:t>Mayor demanda -&gt; Mayor ruido.</a:t>
            </a:r>
          </a:p>
          <a:p>
            <a:endParaRPr lang="es-ES" dirty="0">
              <a:solidFill>
                <a:srgbClr val="66FF33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FFFF00"/>
                </a:solidFill>
              </a:rPr>
              <a:t>En la actualidad…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r="52261"/>
          <a:stretch/>
        </p:blipFill>
        <p:spPr>
          <a:xfrm>
            <a:off x="932356" y="1936681"/>
            <a:ext cx="5165232" cy="376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37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pPr algn="ctr"/>
            <a:r>
              <a:rPr lang="es-ES" dirty="0">
                <a:solidFill>
                  <a:srgbClr val="FFFF00"/>
                </a:solidFill>
              </a:rPr>
              <a:t>2. AEROGENERADORES</a:t>
            </a:r>
          </a:p>
        </p:txBody>
      </p:sp>
    </p:spTree>
    <p:extLst>
      <p:ext uri="{BB962C8B-B14F-4D97-AF65-F5344CB8AC3E}">
        <p14:creationId xmlns:p14="http://schemas.microsoft.com/office/powerpoint/2010/main" val="3150894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solidFill>
                  <a:srgbClr val="FFFF00"/>
                </a:solidFill>
              </a:rPr>
              <a:t>2.1. BREVE HISTORIA</a:t>
            </a:r>
          </a:p>
        </p:txBody>
      </p:sp>
    </p:spTree>
    <p:extLst>
      <p:ext uri="{BB962C8B-B14F-4D97-AF65-F5344CB8AC3E}">
        <p14:creationId xmlns:p14="http://schemas.microsoft.com/office/powerpoint/2010/main" val="1380399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501" y="543339"/>
            <a:ext cx="7235353" cy="60041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400" dirty="0">
                <a:solidFill>
                  <a:schemeClr val="tx1"/>
                </a:solidFill>
              </a:rPr>
              <a:t>En el </a:t>
            </a:r>
            <a:r>
              <a:rPr lang="es-ES" sz="2400" dirty="0">
                <a:solidFill>
                  <a:srgbClr val="66FF33"/>
                </a:solidFill>
              </a:rPr>
              <a:t>siglo VII</a:t>
            </a:r>
            <a:r>
              <a:rPr lang="es-ES" sz="2400" dirty="0">
                <a:solidFill>
                  <a:schemeClr val="tx1"/>
                </a:solidFill>
              </a:rPr>
              <a:t>  surgen en Persia los primeros molinos de viento empleados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400" dirty="0">
                <a:solidFill>
                  <a:schemeClr val="tx1"/>
                </a:solidFill>
              </a:rPr>
              <a:t>    para irrigación y molienda.</a:t>
            </a:r>
          </a:p>
          <a:p>
            <a:pPr marL="0" indent="0">
              <a:lnSpc>
                <a:spcPct val="150000"/>
              </a:lnSpc>
              <a:buNone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s-ES" sz="2400" dirty="0">
                <a:solidFill>
                  <a:schemeClr val="tx1"/>
                </a:solidFill>
              </a:rPr>
              <a:t>En </a:t>
            </a:r>
            <a:r>
              <a:rPr lang="es-ES" sz="2400" dirty="0">
                <a:solidFill>
                  <a:srgbClr val="66FF33"/>
                </a:solidFill>
              </a:rPr>
              <a:t>1970</a:t>
            </a:r>
            <a:r>
              <a:rPr lang="es-ES" sz="2400" dirty="0">
                <a:solidFill>
                  <a:schemeClr val="tx1"/>
                </a:solidFill>
              </a:rPr>
              <a:t> comienza el desarrollo de la energía eólica debido a la crisis del petróleo. Competición entre Francia, Rusia y Estados Unidos de América.</a:t>
            </a:r>
          </a:p>
          <a:p>
            <a:pPr marL="0" indent="0">
              <a:lnSpc>
                <a:spcPct val="150000"/>
              </a:lnSpc>
              <a:buNone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s-ES" sz="2400" dirty="0">
                <a:solidFill>
                  <a:schemeClr val="tx1"/>
                </a:solidFill>
              </a:rPr>
              <a:t>En </a:t>
            </a:r>
            <a:r>
              <a:rPr lang="es-ES" sz="2400" dirty="0">
                <a:solidFill>
                  <a:srgbClr val="66FF33"/>
                </a:solidFill>
              </a:rPr>
              <a:t>1980</a:t>
            </a:r>
            <a:r>
              <a:rPr lang="es-ES" sz="2400" dirty="0">
                <a:solidFill>
                  <a:schemeClr val="tx1"/>
                </a:solidFill>
              </a:rPr>
              <a:t> se crea el primer generador comercial con capacidad de producir 50 KW .</a:t>
            </a:r>
          </a:p>
          <a:p>
            <a:pPr marL="0" indent="0">
              <a:lnSpc>
                <a:spcPct val="150000"/>
              </a:lnSpc>
              <a:buNone/>
            </a:pPr>
            <a:endParaRPr lang="es-ES" sz="12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3097" y="913876"/>
            <a:ext cx="2810125" cy="484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4 Rectángulo"/>
          <p:cNvSpPr/>
          <p:nvPr/>
        </p:nvSpPr>
        <p:spPr>
          <a:xfrm>
            <a:off x="8407258" y="5947776"/>
            <a:ext cx="40201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/>
              <a:t>ECOTECNIA 12 – 30 Kw (1984)</a:t>
            </a:r>
          </a:p>
        </p:txBody>
      </p:sp>
    </p:spTree>
    <p:extLst>
      <p:ext uri="{BB962C8B-B14F-4D97-AF65-F5344CB8AC3E}">
        <p14:creationId xmlns:p14="http://schemas.microsoft.com/office/powerpoint/2010/main" val="3006231751"/>
      </p:ext>
    </p:extLst>
  </p:cSld>
  <p:clrMapOvr>
    <a:masterClrMapping/>
  </p:clrMapOvr>
</p:sld>
</file>

<file path=ppt/theme/theme1.xml><?xml version="1.0" encoding="utf-8"?>
<a:theme xmlns:a="http://schemas.openxmlformats.org/drawingml/2006/main" name="Profundidad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TM04033923[[fn=Profundidad]]</Template>
  <TotalTime>773</TotalTime>
  <Words>1577</Words>
  <Application>Microsoft Office PowerPoint</Application>
  <PresentationFormat>Panorámica</PresentationFormat>
  <Paragraphs>212</Paragraphs>
  <Slides>48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53" baseType="lpstr">
      <vt:lpstr>Arial</vt:lpstr>
      <vt:lpstr>Calibri</vt:lpstr>
      <vt:lpstr>Corbel</vt:lpstr>
      <vt:lpstr>Wingdings</vt:lpstr>
      <vt:lpstr>Profundidad</vt:lpstr>
      <vt:lpstr>Presentación de PowerPoint</vt:lpstr>
      <vt:lpstr>ÍNDICE</vt:lpstr>
      <vt:lpstr>1. ENERGÍA EÓLICA</vt:lpstr>
      <vt:lpstr>El aprovechamiento de la energía eólica</vt:lpstr>
      <vt:lpstr>Normativa</vt:lpstr>
      <vt:lpstr>En la actualidad…</vt:lpstr>
      <vt:lpstr>2. AEROGENERADORES</vt:lpstr>
      <vt:lpstr>2.1. BREVE HISTORIA</vt:lpstr>
      <vt:lpstr>Presentación de PowerPoint</vt:lpstr>
      <vt:lpstr>Presentación de PowerPoint</vt:lpstr>
      <vt:lpstr>2.2.DESCRIPCIÓN DE LAS PARTES Y SU FUNCIONAMIENTO</vt:lpstr>
      <vt:lpstr>Presentación de PowerPoint</vt:lpstr>
      <vt:lpstr>Presentación de PowerPoint</vt:lpstr>
      <vt:lpstr>Presentación de PowerPoint</vt:lpstr>
      <vt:lpstr>La góndola</vt:lpstr>
      <vt:lpstr>La turbina</vt:lpstr>
      <vt:lpstr>El rotor</vt:lpstr>
      <vt:lpstr>La torre</vt:lpstr>
      <vt:lpstr>1.2 Ventajas e inconvenientes</vt:lpstr>
      <vt:lpstr>Optimizar los aspectos positivos</vt:lpstr>
      <vt:lpstr>Minimizar los efectos negativos</vt:lpstr>
      <vt:lpstr>Efectos negativos: perturbaciones sonoras</vt:lpstr>
      <vt:lpstr>Presentación de PowerPoint</vt:lpstr>
      <vt:lpstr>Efectos negativos: perturbaciones ELM</vt:lpstr>
      <vt:lpstr>Efectos negativos: erosión del suelo</vt:lpstr>
      <vt:lpstr>Efectos negativos: impactos sobre los recursos culturales</vt:lpstr>
      <vt:lpstr>Efectos negativos: impacto visual</vt:lpstr>
      <vt:lpstr>Efectos negativos: impacto sobre flora y fauna</vt:lpstr>
      <vt:lpstr>3. RUIDO</vt:lpstr>
      <vt:lpstr>¿Qué es el ruido?</vt:lpstr>
      <vt:lpstr>Tipos de ruido</vt:lpstr>
      <vt:lpstr>Para que se produzca el ruido…</vt:lpstr>
      <vt:lpstr>4. RUIDO PRODUCIDO EN UN AEROGENERADOR</vt:lpstr>
      <vt:lpstr>4.1 RUIDO MECÁNICO</vt:lpstr>
      <vt:lpstr>Las fuentes</vt:lpstr>
      <vt:lpstr>4.2 RUIDO AERODINÁMICO</vt:lpstr>
      <vt:lpstr>Presentación de PowerPoint</vt:lpstr>
      <vt:lpstr>Presentación de PowerPoint</vt:lpstr>
      <vt:lpstr>Partes que generan el ruido aerodinámico</vt:lpstr>
      <vt:lpstr>Ruido generado en el borde de la pala</vt:lpstr>
      <vt:lpstr>Ruido generado en la punta de la pala</vt:lpstr>
      <vt:lpstr>Ruido impulsivo</vt:lpstr>
      <vt:lpstr>Ruido debido a la interacción torre-pala</vt:lpstr>
      <vt:lpstr>5. CONCLUSIONES</vt:lpstr>
      <vt:lpstr>Presentación de PowerPoint</vt:lpstr>
      <vt:lpstr>Presentación de PowerPoint</vt:lpstr>
      <vt:lpstr>Presentación de PowerPoint</vt:lpstr>
      <vt:lpstr>¡Gracias por la atención!  ¿Dudas o preguntas?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Caridad Díaz Jiménez</dc:creator>
  <cp:lastModifiedBy>Cari</cp:lastModifiedBy>
  <cp:revision>137</cp:revision>
  <dcterms:created xsi:type="dcterms:W3CDTF">2016-04-30T21:12:37Z</dcterms:created>
  <dcterms:modified xsi:type="dcterms:W3CDTF">2016-10-16T17:51:34Z</dcterms:modified>
</cp:coreProperties>
</file>