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72" r:id="rId3"/>
    <p:sldMasterId id="2147483684" r:id="rId4"/>
  </p:sldMasterIdLst>
  <p:notesMasterIdLst>
    <p:notesMasterId r:id="rId36"/>
  </p:notesMasterIdLst>
  <p:handoutMasterIdLst>
    <p:handoutMasterId r:id="rId37"/>
  </p:handoutMasterIdLst>
  <p:sldIdLst>
    <p:sldId id="257" r:id="rId5"/>
    <p:sldId id="258" r:id="rId6"/>
    <p:sldId id="259" r:id="rId7"/>
    <p:sldId id="261" r:id="rId8"/>
    <p:sldId id="260" r:id="rId9"/>
    <p:sldId id="262" r:id="rId10"/>
    <p:sldId id="263" r:id="rId11"/>
    <p:sldId id="265" r:id="rId12"/>
    <p:sldId id="264" r:id="rId13"/>
    <p:sldId id="288" r:id="rId14"/>
    <p:sldId id="266" r:id="rId15"/>
    <p:sldId id="277" r:id="rId16"/>
    <p:sldId id="268" r:id="rId17"/>
    <p:sldId id="269" r:id="rId18"/>
    <p:sldId id="270" r:id="rId19"/>
    <p:sldId id="271" r:id="rId20"/>
    <p:sldId id="273" r:id="rId21"/>
    <p:sldId id="272" r:id="rId22"/>
    <p:sldId id="274" r:id="rId23"/>
    <p:sldId id="278" r:id="rId24"/>
    <p:sldId id="275" r:id="rId25"/>
    <p:sldId id="276" r:id="rId26"/>
    <p:sldId id="279" r:id="rId27"/>
    <p:sldId id="280" r:id="rId28"/>
    <p:sldId id="281" r:id="rId29"/>
    <p:sldId id="282" r:id="rId30"/>
    <p:sldId id="286" r:id="rId31"/>
    <p:sldId id="283" r:id="rId32"/>
    <p:sldId id="284" r:id="rId33"/>
    <p:sldId id="285" r:id="rId34"/>
    <p:sldId id="287" r:id="rId35"/>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autoAdjust="0"/>
  </p:normalViewPr>
  <p:slideViewPr>
    <p:cSldViewPr snapToGrid="0" showGuides="1">
      <p:cViewPr varScale="1">
        <p:scale>
          <a:sx n="74" d="100"/>
          <a:sy n="74" d="100"/>
        </p:scale>
        <p:origin x="576" y="72"/>
      </p:cViewPr>
      <p:guideLst>
        <p:guide orient="horz" pos="2160"/>
        <p:guide pos="3863"/>
      </p:guideLst>
    </p:cSldViewPr>
  </p:slideViewPr>
  <p:outlineViewPr>
    <p:cViewPr>
      <p:scale>
        <a:sx n="33" d="100"/>
        <a:sy n="33" d="100"/>
      </p:scale>
      <p:origin x="0" y="-729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image" Target="../media/image18.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image" Target="../media/image4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s-ES" smtClean="0"/>
              <a:t>Calor y Temperatura                                                         Victoria Corral Rebollo</a:t>
            </a:r>
            <a:endParaRPr lang="es-ES"/>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9CDEE9A-9062-44E2-B7A3-82B2C208E6B9}" type="datetimeFigureOut">
              <a:rPr lang="es-ES" smtClean="0"/>
              <a:t>12/11/2019</a:t>
            </a:fld>
            <a:endParaRPr lang="es-ES"/>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s-ES" smtClean="0"/>
              <a:t>Calor y Temperatura                                                      Victoria Corral Rebollo</a:t>
            </a:r>
            <a:endParaRPr lang="es-ES"/>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F7BD1E7-09A2-4B9E-B44F-4467D869EB90}" type="slidenum">
              <a:rPr lang="es-ES" smtClean="0"/>
              <a:t>‹Nº›</a:t>
            </a:fld>
            <a:endParaRPr lang="es-ES"/>
          </a:p>
        </p:txBody>
      </p:sp>
    </p:spTree>
    <p:extLst>
      <p:ext uri="{BB962C8B-B14F-4D97-AF65-F5344CB8AC3E}">
        <p14:creationId xmlns:p14="http://schemas.microsoft.com/office/powerpoint/2010/main" val="1778635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s-ES" smtClean="0"/>
              <a:t>Calor y Temperatura                                                         Victoria Corral Rebollo</a:t>
            </a:r>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4F6F8E-27A8-4313-BD04-7F1F517E81A3}" type="datetimeFigureOut">
              <a:rPr lang="es-ES" smtClean="0"/>
              <a:t>12/11/2019</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s-ES" smtClean="0"/>
              <a:t>Calor y Temperatura                                                      Victoria Corral Rebollo</a:t>
            </a:r>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E6E868-75FD-470E-891E-030451C2913E}" type="slidenum">
              <a:rPr lang="es-ES" smtClean="0"/>
              <a:t>‹Nº›</a:t>
            </a:fld>
            <a:endParaRPr lang="es-ES"/>
          </a:p>
        </p:txBody>
      </p:sp>
    </p:spTree>
    <p:extLst>
      <p:ext uri="{BB962C8B-B14F-4D97-AF65-F5344CB8AC3E}">
        <p14:creationId xmlns:p14="http://schemas.microsoft.com/office/powerpoint/2010/main" val="142283542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8AE6E868-75FD-470E-891E-030451C2913E}" type="slidenum">
              <a:rPr lang="es-ES" smtClean="0"/>
              <a:t>1</a:t>
            </a:fld>
            <a:endParaRPr lang="es-ES"/>
          </a:p>
        </p:txBody>
      </p:sp>
    </p:spTree>
    <p:extLst>
      <p:ext uri="{BB962C8B-B14F-4D97-AF65-F5344CB8AC3E}">
        <p14:creationId xmlns:p14="http://schemas.microsoft.com/office/powerpoint/2010/main" val="391379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8AE6E868-75FD-470E-891E-030451C2913E}" type="slidenum">
              <a:rPr lang="es-ES" smtClean="0"/>
              <a:t>4</a:t>
            </a:fld>
            <a:endParaRPr lang="es-ES"/>
          </a:p>
        </p:txBody>
      </p:sp>
    </p:spTree>
    <p:extLst>
      <p:ext uri="{BB962C8B-B14F-4D97-AF65-F5344CB8AC3E}">
        <p14:creationId xmlns:p14="http://schemas.microsoft.com/office/powerpoint/2010/main" val="4292068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5" name="Marcador de número de diapositiva 4"/>
          <p:cNvSpPr>
            <a:spLocks noGrp="1"/>
          </p:cNvSpPr>
          <p:nvPr>
            <p:ph type="sldNum" sz="quarter" idx="11"/>
          </p:nvPr>
        </p:nvSpPr>
        <p:spPr/>
        <p:txBody>
          <a:bodyPr/>
          <a:lstStyle/>
          <a:p>
            <a:fld id="{8AE6E868-75FD-470E-891E-030451C2913E}" type="slidenum">
              <a:rPr lang="es-ES" smtClean="0"/>
              <a:t>13</a:t>
            </a:fld>
            <a:endParaRPr lang="es-ES"/>
          </a:p>
        </p:txBody>
      </p:sp>
    </p:spTree>
    <p:extLst>
      <p:ext uri="{BB962C8B-B14F-4D97-AF65-F5344CB8AC3E}">
        <p14:creationId xmlns:p14="http://schemas.microsoft.com/office/powerpoint/2010/main" val="404612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5" name="Marcador de número de diapositiva 4"/>
          <p:cNvSpPr>
            <a:spLocks noGrp="1"/>
          </p:cNvSpPr>
          <p:nvPr>
            <p:ph type="sldNum" sz="quarter" idx="11"/>
          </p:nvPr>
        </p:nvSpPr>
        <p:spPr/>
        <p:txBody>
          <a:bodyPr/>
          <a:lstStyle/>
          <a:p>
            <a:fld id="{8AE6E868-75FD-470E-891E-030451C2913E}" type="slidenum">
              <a:rPr lang="es-ES" smtClean="0"/>
              <a:t>15</a:t>
            </a:fld>
            <a:endParaRPr lang="es-ES"/>
          </a:p>
        </p:txBody>
      </p:sp>
    </p:spTree>
    <p:extLst>
      <p:ext uri="{BB962C8B-B14F-4D97-AF65-F5344CB8AC3E}">
        <p14:creationId xmlns:p14="http://schemas.microsoft.com/office/powerpoint/2010/main" val="3487602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8AE6E868-75FD-470E-891E-030451C2913E}" type="slidenum">
              <a:rPr lang="es-ES" smtClean="0"/>
              <a:t>30</a:t>
            </a:fld>
            <a:endParaRPr lang="es-ES"/>
          </a:p>
        </p:txBody>
      </p:sp>
    </p:spTree>
    <p:extLst>
      <p:ext uri="{BB962C8B-B14F-4D97-AF65-F5344CB8AC3E}">
        <p14:creationId xmlns:p14="http://schemas.microsoft.com/office/powerpoint/2010/main" val="1723118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24A3869D-F45C-4994-BF37-D54088595EC3}" type="datetime1">
              <a:rPr lang="es-ES" smtClean="0"/>
              <a:t>12/11/2019</a:t>
            </a:fld>
            <a:endParaRPr lang="es-ES"/>
          </a:p>
        </p:txBody>
      </p:sp>
      <p:sp>
        <p:nvSpPr>
          <p:cNvPr id="5" name="Marcador de pie de página 4"/>
          <p:cNvSpPr>
            <a:spLocks noGrp="1"/>
          </p:cNvSpPr>
          <p:nvPr>
            <p:ph type="ftr" sz="quarter" idx="11"/>
          </p:nvPr>
        </p:nvSpPr>
        <p:spPr/>
        <p:txBody>
          <a:bodyPr/>
          <a:lstStyle/>
          <a:p>
            <a:r>
              <a:rPr lang="es-ES" smtClean="0"/>
              <a:t>Calor y temperatura                                                                Victoria Corral Rebollo</a:t>
            </a:r>
            <a:endParaRPr lang="es-ES"/>
          </a:p>
        </p:txBody>
      </p:sp>
      <p:sp>
        <p:nvSpPr>
          <p:cNvPr id="6" name="Marcador de número de diapositiva 5"/>
          <p:cNvSpPr>
            <a:spLocks noGrp="1"/>
          </p:cNvSpPr>
          <p:nvPr>
            <p:ph type="sldNum" sz="quarter" idx="12"/>
          </p:nvPr>
        </p:nvSpPr>
        <p:spPr/>
        <p:txBody>
          <a:bodyPr/>
          <a:lstStyle/>
          <a:p>
            <a:fld id="{10ABE8CD-9E26-4DBB-BF0B-FBE80C2BB09C}" type="slidenum">
              <a:rPr lang="es-ES" smtClean="0"/>
              <a:t>‹Nº›</a:t>
            </a:fld>
            <a:endParaRPr lang="es-ES"/>
          </a:p>
        </p:txBody>
      </p:sp>
    </p:spTree>
    <p:extLst>
      <p:ext uri="{BB962C8B-B14F-4D97-AF65-F5344CB8AC3E}">
        <p14:creationId xmlns:p14="http://schemas.microsoft.com/office/powerpoint/2010/main" val="4221932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CF8016EE-5F9B-4C2A-93E7-AC67D6CEEC71}" type="datetime1">
              <a:rPr lang="es-ES" smtClean="0"/>
              <a:t>12/11/2019</a:t>
            </a:fld>
            <a:endParaRPr lang="es-ES"/>
          </a:p>
        </p:txBody>
      </p:sp>
      <p:sp>
        <p:nvSpPr>
          <p:cNvPr id="5" name="Marcador de pie de página 4"/>
          <p:cNvSpPr>
            <a:spLocks noGrp="1"/>
          </p:cNvSpPr>
          <p:nvPr>
            <p:ph type="ftr" sz="quarter" idx="11"/>
          </p:nvPr>
        </p:nvSpPr>
        <p:spPr/>
        <p:txBody>
          <a:bodyPr/>
          <a:lstStyle/>
          <a:p>
            <a:r>
              <a:rPr lang="es-ES" smtClean="0"/>
              <a:t>Calor y temperatura                                                                Victoria Corral Rebollo</a:t>
            </a:r>
            <a:endParaRPr lang="es-ES"/>
          </a:p>
        </p:txBody>
      </p:sp>
      <p:sp>
        <p:nvSpPr>
          <p:cNvPr id="6" name="Marcador de número de diapositiva 5"/>
          <p:cNvSpPr>
            <a:spLocks noGrp="1"/>
          </p:cNvSpPr>
          <p:nvPr>
            <p:ph type="sldNum" sz="quarter" idx="12"/>
          </p:nvPr>
        </p:nvSpPr>
        <p:spPr/>
        <p:txBody>
          <a:bodyPr/>
          <a:lstStyle/>
          <a:p>
            <a:fld id="{10ABE8CD-9E26-4DBB-BF0B-FBE80C2BB09C}" type="slidenum">
              <a:rPr lang="es-ES" smtClean="0"/>
              <a:t>‹Nº›</a:t>
            </a:fld>
            <a:endParaRPr lang="es-ES"/>
          </a:p>
        </p:txBody>
      </p:sp>
    </p:spTree>
    <p:extLst>
      <p:ext uri="{BB962C8B-B14F-4D97-AF65-F5344CB8AC3E}">
        <p14:creationId xmlns:p14="http://schemas.microsoft.com/office/powerpoint/2010/main" val="1883245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430C51B6-EEA6-4A43-B33D-D49F456DA3FA}" type="datetime1">
              <a:rPr lang="es-ES" smtClean="0"/>
              <a:t>12/11/2019</a:t>
            </a:fld>
            <a:endParaRPr lang="es-ES"/>
          </a:p>
        </p:txBody>
      </p:sp>
      <p:sp>
        <p:nvSpPr>
          <p:cNvPr id="5" name="Marcador de pie de página 4"/>
          <p:cNvSpPr>
            <a:spLocks noGrp="1"/>
          </p:cNvSpPr>
          <p:nvPr>
            <p:ph type="ftr" sz="quarter" idx="11"/>
          </p:nvPr>
        </p:nvSpPr>
        <p:spPr/>
        <p:txBody>
          <a:bodyPr/>
          <a:lstStyle/>
          <a:p>
            <a:r>
              <a:rPr lang="es-ES" smtClean="0"/>
              <a:t>Calor y temperatura                                                                Victoria Corral Rebollo</a:t>
            </a:r>
            <a:endParaRPr lang="es-ES"/>
          </a:p>
        </p:txBody>
      </p:sp>
      <p:sp>
        <p:nvSpPr>
          <p:cNvPr id="6" name="Marcador de número de diapositiva 5"/>
          <p:cNvSpPr>
            <a:spLocks noGrp="1"/>
          </p:cNvSpPr>
          <p:nvPr>
            <p:ph type="sldNum" sz="quarter" idx="12"/>
          </p:nvPr>
        </p:nvSpPr>
        <p:spPr/>
        <p:txBody>
          <a:bodyPr/>
          <a:lstStyle/>
          <a:p>
            <a:fld id="{10ABE8CD-9E26-4DBB-BF0B-FBE80C2BB09C}" type="slidenum">
              <a:rPr lang="es-ES" smtClean="0"/>
              <a:t>‹Nº›</a:t>
            </a:fld>
            <a:endParaRPr lang="es-ES"/>
          </a:p>
        </p:txBody>
      </p:sp>
    </p:spTree>
    <p:extLst>
      <p:ext uri="{BB962C8B-B14F-4D97-AF65-F5344CB8AC3E}">
        <p14:creationId xmlns:p14="http://schemas.microsoft.com/office/powerpoint/2010/main" val="37848528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1"/>
      </p:bgRef>
    </p:bg>
    <p:spTree>
      <p:nvGrpSpPr>
        <p:cNvPr id="1" name=""/>
        <p:cNvGrpSpPr/>
        <p:nvPr/>
      </p:nvGrpSpPr>
      <p:grpSpPr>
        <a:xfrm>
          <a:off x="0" y="0"/>
          <a:ext cx="0" cy="0"/>
          <a:chOff x="0" y="0"/>
          <a:chExt cx="0" cy="0"/>
        </a:xfrm>
      </p:grpSpPr>
      <p:sp>
        <p:nvSpPr>
          <p:cNvPr id="8" name="7 Título"/>
          <p:cNvSpPr>
            <a:spLocks noGrp="1"/>
          </p:cNvSpPr>
          <p:nvPr>
            <p:ph type="ctrTitle"/>
          </p:nvPr>
        </p:nvSpPr>
        <p:spPr>
          <a:xfrm>
            <a:off x="3048000" y="3124200"/>
            <a:ext cx="8229600" cy="1894362"/>
          </a:xfrm>
        </p:spPr>
        <p:txBody>
          <a:bodyPr/>
          <a:lstStyle>
            <a:lvl1pPr>
              <a:defRPr b="1"/>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bwMode="auto">
          <a:xfrm rot="5400000">
            <a:off x="10733828" y="1110597"/>
            <a:ext cx="2286000" cy="508000"/>
          </a:xfrm>
        </p:spPr>
        <p:txBody>
          <a:bodyPr/>
          <a:lstStyle/>
          <a:p>
            <a:fld id="{AF284F22-58A6-42CE-AE2F-356953ACCBF3}" type="datetime1">
              <a:rPr lang="es-ES" smtClean="0">
                <a:solidFill>
                  <a:srgbClr val="4E5B6F"/>
                </a:solidFill>
              </a:rPr>
              <a:t>12/11/2019</a:t>
            </a:fld>
            <a:endParaRPr lang="es-ES">
              <a:solidFill>
                <a:srgbClr val="4E5B6F"/>
              </a:solidFill>
            </a:endParaRPr>
          </a:p>
        </p:txBody>
      </p:sp>
      <p:sp>
        <p:nvSpPr>
          <p:cNvPr id="17" name="16 Marcador de pie de página"/>
          <p:cNvSpPr>
            <a:spLocks noGrp="1"/>
          </p:cNvSpPr>
          <p:nvPr>
            <p:ph type="ftr" sz="quarter" idx="11"/>
          </p:nvPr>
        </p:nvSpPr>
        <p:spPr bwMode="auto">
          <a:xfrm rot="5400000">
            <a:off x="10045959" y="4117661"/>
            <a:ext cx="3657600" cy="512064"/>
          </a:xfrm>
        </p:spPr>
        <p:txBody>
          <a:bodyPr/>
          <a:lstStyle/>
          <a:p>
            <a:r>
              <a:rPr lang="es-ES" smtClean="0">
                <a:solidFill>
                  <a:srgbClr val="4E5B6F"/>
                </a:solidFill>
              </a:rPr>
              <a:t>Calor y temperatura                                                                Victoria Corral Rebollo</a:t>
            </a:r>
            <a:endParaRPr lang="es-ES">
              <a:solidFill>
                <a:srgbClr val="4E5B6F"/>
              </a:solidFill>
            </a:endParaRPr>
          </a:p>
        </p:txBody>
      </p:sp>
      <p:sp>
        <p:nvSpPr>
          <p:cNvPr id="10" name="9 Rectángulo"/>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2" name="11 Rectángulo"/>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4" name="13 Rectángulo"/>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9" name="18 Rectángulo"/>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10 Conector recto"/>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8" name="17 Conector recto"/>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20" name="19 Conector recto"/>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6" name="15 Conector recto"/>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5" name="14 Conector recto"/>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22" name="21 Conector recto"/>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27" name="26 Rectángulo"/>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1" name="20 Elipse"/>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3" name="22 Elipse"/>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4" name="23 Elipse"/>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6" name="25 Elipse"/>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5" name="24 Elipse"/>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9" name="28 Marcador de número de diapositiva"/>
          <p:cNvSpPr>
            <a:spLocks noGrp="1"/>
          </p:cNvSpPr>
          <p:nvPr>
            <p:ph type="sldNum" sz="quarter" idx="12"/>
          </p:nvPr>
        </p:nvSpPr>
        <p:spPr bwMode="auto">
          <a:xfrm>
            <a:off x="1767392" y="4928702"/>
            <a:ext cx="812800" cy="517524"/>
          </a:xfrm>
        </p:spPr>
        <p:txBody>
          <a:bodyPr/>
          <a:lstStyle/>
          <a:p>
            <a:fld id="{B11B65B7-93A5-4895-874F-5852B2E37CDF}" type="slidenum">
              <a:rPr lang="es-ES" smtClean="0"/>
              <a:pPr/>
              <a:t>‹Nº›</a:t>
            </a:fld>
            <a:endParaRPr lang="es-ES"/>
          </a:p>
        </p:txBody>
      </p:sp>
    </p:spTree>
    <p:extLst>
      <p:ext uri="{BB962C8B-B14F-4D97-AF65-F5344CB8AC3E}">
        <p14:creationId xmlns:p14="http://schemas.microsoft.com/office/powerpoint/2010/main" val="476330301"/>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8" name="7 Marcador de contenido"/>
          <p:cNvSpPr>
            <a:spLocks noGrp="1"/>
          </p:cNvSpPr>
          <p:nvPr>
            <p:ph sz="quarter" idx="1"/>
          </p:nvPr>
        </p:nvSpPr>
        <p:spPr>
          <a:xfrm>
            <a:off x="609600" y="1600200"/>
            <a:ext cx="9956800" cy="487375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4"/>
          </p:nvPr>
        </p:nvSpPr>
        <p:spPr/>
        <p:txBody>
          <a:bodyPr rtlCol="0"/>
          <a:lstStyle/>
          <a:p>
            <a:fld id="{1FD94304-B157-401D-AA80-8811DFF63F0E}" type="datetime1">
              <a:rPr lang="es-ES" smtClean="0">
                <a:solidFill>
                  <a:srgbClr val="4E5B6F"/>
                </a:solidFill>
              </a:rPr>
              <a:t>12/11/2019</a:t>
            </a:fld>
            <a:endParaRPr lang="es-ES">
              <a:solidFill>
                <a:srgbClr val="4E5B6F"/>
              </a:solidFill>
            </a:endParaRPr>
          </a:p>
        </p:txBody>
      </p:sp>
      <p:sp>
        <p:nvSpPr>
          <p:cNvPr id="9" name="8 Marcador de número de diapositiva"/>
          <p:cNvSpPr>
            <a:spLocks noGrp="1"/>
          </p:cNvSpPr>
          <p:nvPr>
            <p:ph type="sldNum" sz="quarter" idx="15"/>
          </p:nvPr>
        </p:nvSpPr>
        <p:spPr/>
        <p:txBody>
          <a:bodyPr rtlCol="0"/>
          <a:lstStyle/>
          <a:p>
            <a:fld id="{B11B65B7-93A5-4895-874F-5852B2E37CDF}" type="slidenum">
              <a:rPr lang="es-ES" smtClean="0"/>
              <a:pPr/>
              <a:t>‹Nº›</a:t>
            </a:fld>
            <a:endParaRPr lang="es-ES"/>
          </a:p>
        </p:txBody>
      </p:sp>
      <p:sp>
        <p:nvSpPr>
          <p:cNvPr id="10" name="9 Marcador de pie de página"/>
          <p:cNvSpPr>
            <a:spLocks noGrp="1"/>
          </p:cNvSpPr>
          <p:nvPr>
            <p:ph type="ftr" sz="quarter" idx="16"/>
          </p:nvPr>
        </p:nvSpPr>
        <p:spPr/>
        <p:txBody>
          <a:bodyPr rtlCol="0"/>
          <a:lstStyle/>
          <a:p>
            <a:r>
              <a:rPr lang="es-ES" smtClean="0">
                <a:solidFill>
                  <a:srgbClr val="4E5B6F"/>
                </a:solidFill>
              </a:rPr>
              <a:t>Calor y temperatura                                                                Victoria Corral Rebollo</a:t>
            </a:r>
            <a:endParaRPr lang="es-ES">
              <a:solidFill>
                <a:srgbClr val="4E5B6F"/>
              </a:solidFill>
            </a:endParaRPr>
          </a:p>
        </p:txBody>
      </p:sp>
    </p:spTree>
    <p:extLst>
      <p:ext uri="{BB962C8B-B14F-4D97-AF65-F5344CB8AC3E}">
        <p14:creationId xmlns:p14="http://schemas.microsoft.com/office/powerpoint/2010/main" val="1024964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3048000" y="2895600"/>
            <a:ext cx="8229600" cy="2053590"/>
          </a:xfrm>
        </p:spPr>
        <p:txBody>
          <a:bodyPr/>
          <a:lstStyle>
            <a:lvl1pPr algn="l">
              <a:buNone/>
              <a:defRPr sz="3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048000" y="5010150"/>
            <a:ext cx="82296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bwMode="auto">
          <a:xfrm rot="5400000">
            <a:off x="10732008" y="1106932"/>
            <a:ext cx="2286000" cy="508000"/>
          </a:xfrm>
        </p:spPr>
        <p:txBody>
          <a:bodyPr/>
          <a:lstStyle/>
          <a:p>
            <a:fld id="{7BC09418-71A5-4241-8EC9-578408B0D06C}" type="datetime1">
              <a:rPr lang="es-ES" smtClean="0">
                <a:solidFill>
                  <a:srgbClr val="D6ECFF"/>
                </a:solidFill>
              </a:rPr>
              <a:t>12/11/2019</a:t>
            </a:fld>
            <a:endParaRPr lang="es-ES">
              <a:solidFill>
                <a:srgbClr val="D6ECFF"/>
              </a:solidFill>
            </a:endParaRPr>
          </a:p>
        </p:txBody>
      </p:sp>
      <p:sp>
        <p:nvSpPr>
          <p:cNvPr id="5" name="4 Marcador de pie de página"/>
          <p:cNvSpPr>
            <a:spLocks noGrp="1"/>
          </p:cNvSpPr>
          <p:nvPr>
            <p:ph type="ftr" sz="quarter" idx="11"/>
          </p:nvPr>
        </p:nvSpPr>
        <p:spPr bwMode="auto">
          <a:xfrm rot="5400000">
            <a:off x="10046208" y="4114800"/>
            <a:ext cx="3657600" cy="512064"/>
          </a:xfrm>
        </p:spPr>
        <p:txBody>
          <a:bodyPr/>
          <a:lstStyle/>
          <a:p>
            <a:r>
              <a:rPr lang="es-ES" smtClean="0">
                <a:solidFill>
                  <a:srgbClr val="D6ECFF"/>
                </a:solidFill>
              </a:rPr>
              <a:t>Calor y temperatura                                                                Victoria Corral Rebollo</a:t>
            </a:r>
            <a:endParaRPr lang="es-ES">
              <a:solidFill>
                <a:srgbClr val="D6ECFF"/>
              </a:solidFill>
            </a:endParaRPr>
          </a:p>
        </p:txBody>
      </p:sp>
      <p:sp>
        <p:nvSpPr>
          <p:cNvPr id="9" name="8 Rectángulo"/>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9 Rectángulo"/>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10 Rectángulo"/>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2" name="11 Rectángulo"/>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3" name="12 Conector recto"/>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14" name="13 Conector recto"/>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15" name="14 Conector recto"/>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16" name="15 Conector recto"/>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17" name="16 Conector recto"/>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18" name="17 Rectángulo"/>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19" name="18 Elipse"/>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0" name="19 Elipse"/>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1" name="20 Elipse"/>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2" name="21 Elipse"/>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3" name="22 Elipse"/>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6" name="25 Conector recto"/>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6" name="5 Marcador de número de diapositiva"/>
          <p:cNvSpPr>
            <a:spLocks noGrp="1"/>
          </p:cNvSpPr>
          <p:nvPr>
            <p:ph type="sldNum" sz="quarter" idx="12"/>
          </p:nvPr>
        </p:nvSpPr>
        <p:spPr bwMode="auto">
          <a:xfrm>
            <a:off x="1787488" y="4928702"/>
            <a:ext cx="812800" cy="517524"/>
          </a:xfrm>
        </p:spPr>
        <p:txBody>
          <a:bodyPr/>
          <a:lstStyle/>
          <a:p>
            <a:fld id="{B11B65B7-93A5-4895-874F-5852B2E37CDF}" type="slidenum">
              <a:rPr lang="es-ES" smtClean="0"/>
              <a:pPr/>
              <a:t>‹Nº›</a:t>
            </a:fld>
            <a:endParaRPr lang="es-ES"/>
          </a:p>
        </p:txBody>
      </p:sp>
    </p:spTree>
    <p:extLst>
      <p:ext uri="{BB962C8B-B14F-4D97-AF65-F5344CB8AC3E}">
        <p14:creationId xmlns:p14="http://schemas.microsoft.com/office/powerpoint/2010/main" val="224701597"/>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80EF5E6D-811D-40D2-BD00-F16D9397804B}" type="datetime1">
              <a:rPr lang="es-ES" smtClean="0">
                <a:solidFill>
                  <a:srgbClr val="4E5B6F"/>
                </a:solidFill>
              </a:rPr>
              <a:t>12/11/2019</a:t>
            </a:fld>
            <a:endParaRPr lang="es-ES">
              <a:solidFill>
                <a:srgbClr val="4E5B6F"/>
              </a:solidFill>
            </a:endParaRPr>
          </a:p>
        </p:txBody>
      </p:sp>
      <p:sp>
        <p:nvSpPr>
          <p:cNvPr id="6" name="5 Marcador de pie de página"/>
          <p:cNvSpPr>
            <a:spLocks noGrp="1"/>
          </p:cNvSpPr>
          <p:nvPr>
            <p:ph type="ftr" sz="quarter" idx="11"/>
          </p:nvPr>
        </p:nvSpPr>
        <p:spPr/>
        <p:txBody>
          <a:bodyPr/>
          <a:lstStyle/>
          <a:p>
            <a:r>
              <a:rPr lang="es-ES" smtClean="0">
                <a:solidFill>
                  <a:srgbClr val="4E5B6F"/>
                </a:solidFill>
              </a:rPr>
              <a:t>Calor y temperatura                                                                Victoria Corral Rebollo</a:t>
            </a:r>
            <a:endParaRPr lang="es-ES">
              <a:solidFill>
                <a:srgbClr val="4E5B6F"/>
              </a:solidFill>
            </a:endParaRPr>
          </a:p>
        </p:txBody>
      </p:sp>
      <p:sp>
        <p:nvSpPr>
          <p:cNvPr id="7" name="6 Marcador de número de diapositiva"/>
          <p:cNvSpPr>
            <a:spLocks noGrp="1"/>
          </p:cNvSpPr>
          <p:nvPr>
            <p:ph type="sldNum" sz="quarter" idx="12"/>
          </p:nvPr>
        </p:nvSpPr>
        <p:spPr/>
        <p:txBody>
          <a:bodyPr/>
          <a:lstStyle/>
          <a:p>
            <a:fld id="{B11B65B7-93A5-4895-874F-5852B2E37CDF}" type="slidenum">
              <a:rPr lang="es-ES" smtClean="0"/>
              <a:pPr/>
              <a:t>‹Nº›</a:t>
            </a:fld>
            <a:endParaRPr lang="es-ES"/>
          </a:p>
        </p:txBody>
      </p:sp>
      <p:sp>
        <p:nvSpPr>
          <p:cNvPr id="9" name="8 Marcador de contenido"/>
          <p:cNvSpPr>
            <a:spLocks noGrp="1"/>
          </p:cNvSpPr>
          <p:nvPr>
            <p:ph sz="quarter" idx="1"/>
          </p:nvPr>
        </p:nvSpPr>
        <p:spPr>
          <a:xfrm>
            <a:off x="609600" y="1600200"/>
            <a:ext cx="48768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5693664" y="1600200"/>
            <a:ext cx="48768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extLst>
      <p:ext uri="{BB962C8B-B14F-4D97-AF65-F5344CB8AC3E}">
        <p14:creationId xmlns:p14="http://schemas.microsoft.com/office/powerpoint/2010/main" val="11528613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3050"/>
            <a:ext cx="10058400" cy="1143000"/>
          </a:xfrm>
        </p:spPr>
        <p:txBody>
          <a:bodyPr anchor="b"/>
          <a:lstStyle>
            <a:lvl1pPr>
              <a:defRPr/>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FA61A520-CF04-42A3-AB12-75F37CC60D31}" type="datetime1">
              <a:rPr lang="es-ES" smtClean="0">
                <a:solidFill>
                  <a:srgbClr val="4E5B6F"/>
                </a:solidFill>
              </a:rPr>
              <a:t>12/11/2019</a:t>
            </a:fld>
            <a:endParaRPr lang="es-ES">
              <a:solidFill>
                <a:srgbClr val="4E5B6F"/>
              </a:solidFill>
            </a:endParaRPr>
          </a:p>
        </p:txBody>
      </p:sp>
      <p:sp>
        <p:nvSpPr>
          <p:cNvPr id="8" name="7 Marcador de pie de página"/>
          <p:cNvSpPr>
            <a:spLocks noGrp="1"/>
          </p:cNvSpPr>
          <p:nvPr>
            <p:ph type="ftr" sz="quarter" idx="11"/>
          </p:nvPr>
        </p:nvSpPr>
        <p:spPr/>
        <p:txBody>
          <a:bodyPr/>
          <a:lstStyle/>
          <a:p>
            <a:r>
              <a:rPr lang="es-ES" smtClean="0">
                <a:solidFill>
                  <a:srgbClr val="4E5B6F"/>
                </a:solidFill>
              </a:rPr>
              <a:t>Calor y temperatura                                                                Victoria Corral Rebollo</a:t>
            </a:r>
            <a:endParaRPr lang="es-ES">
              <a:solidFill>
                <a:srgbClr val="4E5B6F"/>
              </a:solidFill>
            </a:endParaRPr>
          </a:p>
        </p:txBody>
      </p:sp>
      <p:sp>
        <p:nvSpPr>
          <p:cNvPr id="9" name="8 Marcador de número de diapositiva"/>
          <p:cNvSpPr>
            <a:spLocks noGrp="1"/>
          </p:cNvSpPr>
          <p:nvPr>
            <p:ph type="sldNum" sz="quarter" idx="12"/>
          </p:nvPr>
        </p:nvSpPr>
        <p:spPr/>
        <p:txBody>
          <a:bodyPr/>
          <a:lstStyle/>
          <a:p>
            <a:fld id="{B11B65B7-93A5-4895-874F-5852B2E37CDF}" type="slidenum">
              <a:rPr lang="es-ES" smtClean="0"/>
              <a:pPr/>
              <a:t>‹Nº›</a:t>
            </a:fld>
            <a:endParaRPr lang="es-ES"/>
          </a:p>
        </p:txBody>
      </p:sp>
      <p:sp>
        <p:nvSpPr>
          <p:cNvPr id="11" name="10 Marcador de contenido"/>
          <p:cNvSpPr>
            <a:spLocks noGrp="1"/>
          </p:cNvSpPr>
          <p:nvPr>
            <p:ph sz="quarter" idx="2"/>
          </p:nvPr>
        </p:nvSpPr>
        <p:spPr>
          <a:xfrm>
            <a:off x="609600" y="2362200"/>
            <a:ext cx="48768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5829300" y="2362200"/>
            <a:ext cx="48768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texto"/>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4" name="13 Marcador de texto"/>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extLst>
      <p:ext uri="{BB962C8B-B14F-4D97-AF65-F5344CB8AC3E}">
        <p14:creationId xmlns:p14="http://schemas.microsoft.com/office/powerpoint/2010/main" val="22115341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6" name="5 Marcador de fecha"/>
          <p:cNvSpPr>
            <a:spLocks noGrp="1"/>
          </p:cNvSpPr>
          <p:nvPr>
            <p:ph type="dt" sz="half" idx="10"/>
          </p:nvPr>
        </p:nvSpPr>
        <p:spPr/>
        <p:txBody>
          <a:bodyPr rtlCol="0"/>
          <a:lstStyle/>
          <a:p>
            <a:fld id="{A309C152-3D1E-46CB-A7C2-30F1D814CE80}" type="datetime1">
              <a:rPr lang="es-ES" smtClean="0">
                <a:solidFill>
                  <a:srgbClr val="4E5B6F"/>
                </a:solidFill>
              </a:rPr>
              <a:t>12/11/2019</a:t>
            </a:fld>
            <a:endParaRPr lang="es-ES">
              <a:solidFill>
                <a:srgbClr val="4E5B6F"/>
              </a:solidFill>
            </a:endParaRPr>
          </a:p>
        </p:txBody>
      </p:sp>
      <p:sp>
        <p:nvSpPr>
          <p:cNvPr id="7" name="6 Marcador de número de diapositiva"/>
          <p:cNvSpPr>
            <a:spLocks noGrp="1"/>
          </p:cNvSpPr>
          <p:nvPr>
            <p:ph type="sldNum" sz="quarter" idx="11"/>
          </p:nvPr>
        </p:nvSpPr>
        <p:spPr/>
        <p:txBody>
          <a:bodyPr rtlCol="0"/>
          <a:lstStyle/>
          <a:p>
            <a:fld id="{B11B65B7-93A5-4895-874F-5852B2E37CDF}" type="slidenum">
              <a:rPr lang="es-ES" smtClean="0"/>
              <a:pPr/>
              <a:t>‹Nº›</a:t>
            </a:fld>
            <a:endParaRPr lang="es-ES"/>
          </a:p>
        </p:txBody>
      </p:sp>
      <p:sp>
        <p:nvSpPr>
          <p:cNvPr id="8" name="7 Marcador de pie de página"/>
          <p:cNvSpPr>
            <a:spLocks noGrp="1"/>
          </p:cNvSpPr>
          <p:nvPr>
            <p:ph type="ftr" sz="quarter" idx="12"/>
          </p:nvPr>
        </p:nvSpPr>
        <p:spPr/>
        <p:txBody>
          <a:bodyPr rtlCol="0"/>
          <a:lstStyle/>
          <a:p>
            <a:r>
              <a:rPr lang="es-ES" smtClean="0">
                <a:solidFill>
                  <a:srgbClr val="4E5B6F"/>
                </a:solidFill>
              </a:rPr>
              <a:t>Calor y temperatura                                                                Victoria Corral Rebollo</a:t>
            </a:r>
            <a:endParaRPr lang="es-ES">
              <a:solidFill>
                <a:srgbClr val="4E5B6F"/>
              </a:solidFill>
            </a:endParaRPr>
          </a:p>
        </p:txBody>
      </p:sp>
    </p:spTree>
    <p:extLst>
      <p:ext uri="{BB962C8B-B14F-4D97-AF65-F5344CB8AC3E}">
        <p14:creationId xmlns:p14="http://schemas.microsoft.com/office/powerpoint/2010/main" val="32833885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D2B896A-90F4-43E1-8276-8900C86CDFA8}" type="datetime1">
              <a:rPr lang="es-ES" smtClean="0">
                <a:solidFill>
                  <a:srgbClr val="4E5B6F"/>
                </a:solidFill>
              </a:rPr>
              <a:t>12/11/2019</a:t>
            </a:fld>
            <a:endParaRPr lang="es-ES">
              <a:solidFill>
                <a:srgbClr val="4E5B6F"/>
              </a:solidFill>
            </a:endParaRPr>
          </a:p>
        </p:txBody>
      </p:sp>
      <p:sp>
        <p:nvSpPr>
          <p:cNvPr id="3" name="2 Marcador de pie de página"/>
          <p:cNvSpPr>
            <a:spLocks noGrp="1"/>
          </p:cNvSpPr>
          <p:nvPr>
            <p:ph type="ftr" sz="quarter" idx="11"/>
          </p:nvPr>
        </p:nvSpPr>
        <p:spPr/>
        <p:txBody>
          <a:bodyPr/>
          <a:lstStyle/>
          <a:p>
            <a:r>
              <a:rPr lang="es-ES" smtClean="0">
                <a:solidFill>
                  <a:srgbClr val="4E5B6F"/>
                </a:solidFill>
              </a:rPr>
              <a:t>Calor y temperatura                                                                Victoria Corral Rebollo</a:t>
            </a:r>
            <a:endParaRPr lang="es-ES">
              <a:solidFill>
                <a:srgbClr val="4E5B6F"/>
              </a:solidFill>
            </a:endParaRPr>
          </a:p>
        </p:txBody>
      </p:sp>
      <p:sp>
        <p:nvSpPr>
          <p:cNvPr id="4" name="3 Marcador de número de diapositiva"/>
          <p:cNvSpPr>
            <a:spLocks noGrp="1"/>
          </p:cNvSpPr>
          <p:nvPr>
            <p:ph type="sldNum" sz="quarter" idx="12"/>
          </p:nvPr>
        </p:nvSpPr>
        <p:spPr/>
        <p:txBody>
          <a:bodyPr/>
          <a:lstStyle/>
          <a:p>
            <a:fld id="{B11B65B7-93A5-4895-874F-5852B2E37CDF}" type="slidenum">
              <a:rPr lang="es-ES" smtClean="0"/>
              <a:pPr/>
              <a:t>‹Nº›</a:t>
            </a:fld>
            <a:endParaRPr lang="es-ES"/>
          </a:p>
        </p:txBody>
      </p:sp>
    </p:spTree>
    <p:extLst>
      <p:ext uri="{BB962C8B-B14F-4D97-AF65-F5344CB8AC3E}">
        <p14:creationId xmlns:p14="http://schemas.microsoft.com/office/powerpoint/2010/main" val="42807230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prstClr val="black"/>
              </a:solidFill>
            </a:endParaRPr>
          </a:p>
        </p:txBody>
      </p:sp>
      <p:sp>
        <p:nvSpPr>
          <p:cNvPr id="2" name="1 Título"/>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Conector recto"/>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prstClr val="black"/>
              </a:solidFill>
            </a:endParaRPr>
          </a:p>
        </p:txBody>
      </p:sp>
      <p:sp>
        <p:nvSpPr>
          <p:cNvPr id="9" name="8 Conector recto"/>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sz="1800" dirty="0">
              <a:solidFill>
                <a:prstClr val="black"/>
              </a:solidFill>
            </a:endParaRPr>
          </a:p>
        </p:txBody>
      </p:sp>
      <p:sp>
        <p:nvSpPr>
          <p:cNvPr id="11" name="10 Conector recto"/>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2" name="11 Rectángulo"/>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3" name="12 Conector recto"/>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4" name="13 Elipse"/>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18" name="17 Marcador de contenido"/>
          <p:cNvSpPr>
            <a:spLocks noGrp="1"/>
          </p:cNvSpPr>
          <p:nvPr>
            <p:ph sz="quarter" idx="1"/>
          </p:nvPr>
        </p:nvSpPr>
        <p:spPr>
          <a:xfrm>
            <a:off x="406400" y="274320"/>
            <a:ext cx="7518400" cy="6327648"/>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4"/>
          </p:nvPr>
        </p:nvSpPr>
        <p:spPr/>
        <p:txBody>
          <a:bodyPr rtlCol="0"/>
          <a:lstStyle/>
          <a:p>
            <a:fld id="{2BB9CA0C-0459-427A-8F99-D28D25DE1A08}" type="datetime1">
              <a:rPr lang="es-ES" smtClean="0">
                <a:solidFill>
                  <a:srgbClr val="4E5B6F"/>
                </a:solidFill>
              </a:rPr>
              <a:t>12/11/2019</a:t>
            </a:fld>
            <a:endParaRPr lang="es-ES">
              <a:solidFill>
                <a:srgbClr val="4E5B6F"/>
              </a:solidFill>
            </a:endParaRPr>
          </a:p>
        </p:txBody>
      </p:sp>
      <p:sp>
        <p:nvSpPr>
          <p:cNvPr id="22" name="21 Marcador de número de diapositiva"/>
          <p:cNvSpPr>
            <a:spLocks noGrp="1"/>
          </p:cNvSpPr>
          <p:nvPr>
            <p:ph type="sldNum" sz="quarter" idx="15"/>
          </p:nvPr>
        </p:nvSpPr>
        <p:spPr/>
        <p:txBody>
          <a:bodyPr rtlCol="0"/>
          <a:lstStyle/>
          <a:p>
            <a:fld id="{B11B65B7-93A5-4895-874F-5852B2E37CDF}" type="slidenum">
              <a:rPr lang="es-ES" smtClean="0"/>
              <a:pPr/>
              <a:t>‹Nº›</a:t>
            </a:fld>
            <a:endParaRPr lang="es-ES"/>
          </a:p>
        </p:txBody>
      </p:sp>
      <p:sp>
        <p:nvSpPr>
          <p:cNvPr id="23" name="22 Marcador de pie de página"/>
          <p:cNvSpPr>
            <a:spLocks noGrp="1"/>
          </p:cNvSpPr>
          <p:nvPr>
            <p:ph type="ftr" sz="quarter" idx="16"/>
          </p:nvPr>
        </p:nvSpPr>
        <p:spPr/>
        <p:txBody>
          <a:bodyPr rtlCol="0"/>
          <a:lstStyle/>
          <a:p>
            <a:r>
              <a:rPr lang="es-ES" smtClean="0">
                <a:solidFill>
                  <a:srgbClr val="4E5B6F"/>
                </a:solidFill>
              </a:rPr>
              <a:t>Calor y temperatura                                                                Victoria Corral Rebollo</a:t>
            </a:r>
            <a:endParaRPr lang="es-ES">
              <a:solidFill>
                <a:srgbClr val="4E5B6F"/>
              </a:solidFill>
            </a:endParaRPr>
          </a:p>
        </p:txBody>
      </p:sp>
    </p:spTree>
    <p:extLst>
      <p:ext uri="{BB962C8B-B14F-4D97-AF65-F5344CB8AC3E}">
        <p14:creationId xmlns:p14="http://schemas.microsoft.com/office/powerpoint/2010/main" val="188180247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BC400F32-0514-4D29-A812-59729629B810}" type="datetime1">
              <a:rPr lang="es-ES" smtClean="0"/>
              <a:t>12/11/2019</a:t>
            </a:fld>
            <a:endParaRPr lang="es-ES"/>
          </a:p>
        </p:txBody>
      </p:sp>
      <p:sp>
        <p:nvSpPr>
          <p:cNvPr id="5" name="Marcador de pie de página 4"/>
          <p:cNvSpPr>
            <a:spLocks noGrp="1"/>
          </p:cNvSpPr>
          <p:nvPr>
            <p:ph type="ftr" sz="quarter" idx="11"/>
          </p:nvPr>
        </p:nvSpPr>
        <p:spPr/>
        <p:txBody>
          <a:bodyPr/>
          <a:lstStyle/>
          <a:p>
            <a:r>
              <a:rPr lang="es-ES" smtClean="0"/>
              <a:t>Calor y temperatura                                                                Victoria Corral Rebollo</a:t>
            </a:r>
            <a:endParaRPr lang="es-ES"/>
          </a:p>
        </p:txBody>
      </p:sp>
      <p:sp>
        <p:nvSpPr>
          <p:cNvPr id="6" name="Marcador de número de diapositiva 5"/>
          <p:cNvSpPr>
            <a:spLocks noGrp="1"/>
          </p:cNvSpPr>
          <p:nvPr>
            <p:ph type="sldNum" sz="quarter" idx="12"/>
          </p:nvPr>
        </p:nvSpPr>
        <p:spPr/>
        <p:txBody>
          <a:bodyPr/>
          <a:lstStyle/>
          <a:p>
            <a:fld id="{10ABE8CD-9E26-4DBB-BF0B-FBE80C2BB09C}" type="slidenum">
              <a:rPr lang="es-ES" smtClean="0"/>
              <a:t>‹Nº›</a:t>
            </a:fld>
            <a:endParaRPr lang="es-ES"/>
          </a:p>
        </p:txBody>
      </p:sp>
    </p:spTree>
    <p:extLst>
      <p:ext uri="{BB962C8B-B14F-4D97-AF65-F5344CB8AC3E}">
        <p14:creationId xmlns:p14="http://schemas.microsoft.com/office/powerpoint/2010/main" val="16434527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Conector recto"/>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3" name="12 Elipse"/>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 name="1 Título"/>
          <p:cNvSpPr>
            <a:spLocks noGrp="1"/>
          </p:cNvSpPr>
          <p:nvPr>
            <p:ph type="title"/>
          </p:nvPr>
        </p:nvSpPr>
        <p:spPr>
          <a:xfrm rot="5400000">
            <a:off x="5518404" y="3124200"/>
            <a:ext cx="6309360" cy="609600"/>
          </a:xfrm>
        </p:spPr>
        <p:txBody>
          <a:bodyPr anchor="b"/>
          <a:lstStyle>
            <a:lvl1pPr algn="l">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9021064" y="264795"/>
            <a:ext cx="2032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10" name="9 Conector recto"/>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1" name="10 Rectángulo"/>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2" name="11 Conector recto"/>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9" name="18 Conector recto"/>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prstClr val="black"/>
              </a:solidFill>
            </a:endParaRPr>
          </a:p>
        </p:txBody>
      </p:sp>
      <p:sp>
        <p:nvSpPr>
          <p:cNvPr id="20" name="19 Conector recto"/>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sz="1800" dirty="0">
              <a:solidFill>
                <a:prstClr val="black"/>
              </a:solidFill>
            </a:endParaRPr>
          </a:p>
        </p:txBody>
      </p:sp>
      <p:sp>
        <p:nvSpPr>
          <p:cNvPr id="17" name="16 Marcador de fecha"/>
          <p:cNvSpPr>
            <a:spLocks noGrp="1"/>
          </p:cNvSpPr>
          <p:nvPr>
            <p:ph type="dt" sz="half" idx="10"/>
          </p:nvPr>
        </p:nvSpPr>
        <p:spPr/>
        <p:txBody>
          <a:bodyPr rtlCol="0"/>
          <a:lstStyle/>
          <a:p>
            <a:fld id="{7B956656-D4E4-4F78-A24C-49DAC7E0731D}" type="datetime1">
              <a:rPr lang="es-ES" smtClean="0">
                <a:solidFill>
                  <a:srgbClr val="4E5B6F"/>
                </a:solidFill>
              </a:rPr>
              <a:t>12/11/2019</a:t>
            </a:fld>
            <a:endParaRPr lang="es-ES">
              <a:solidFill>
                <a:srgbClr val="4E5B6F"/>
              </a:solidFill>
            </a:endParaRPr>
          </a:p>
        </p:txBody>
      </p:sp>
      <p:sp>
        <p:nvSpPr>
          <p:cNvPr id="18" name="17 Marcador de número de diapositiva"/>
          <p:cNvSpPr>
            <a:spLocks noGrp="1"/>
          </p:cNvSpPr>
          <p:nvPr>
            <p:ph type="sldNum" sz="quarter" idx="11"/>
          </p:nvPr>
        </p:nvSpPr>
        <p:spPr/>
        <p:txBody>
          <a:bodyPr rtlCol="0"/>
          <a:lstStyle/>
          <a:p>
            <a:fld id="{B11B65B7-93A5-4895-874F-5852B2E37CDF}" type="slidenum">
              <a:rPr lang="es-ES" smtClean="0"/>
              <a:pPr/>
              <a:t>‹Nº›</a:t>
            </a:fld>
            <a:endParaRPr lang="es-ES"/>
          </a:p>
        </p:txBody>
      </p:sp>
      <p:sp>
        <p:nvSpPr>
          <p:cNvPr id="21" name="20 Marcador de pie de página"/>
          <p:cNvSpPr>
            <a:spLocks noGrp="1"/>
          </p:cNvSpPr>
          <p:nvPr>
            <p:ph type="ftr" sz="quarter" idx="12"/>
          </p:nvPr>
        </p:nvSpPr>
        <p:spPr/>
        <p:txBody>
          <a:bodyPr rtlCol="0"/>
          <a:lstStyle/>
          <a:p>
            <a:r>
              <a:rPr lang="es-ES" smtClean="0">
                <a:solidFill>
                  <a:srgbClr val="4E5B6F"/>
                </a:solidFill>
              </a:rPr>
              <a:t>Calor y temperatura                                                                Victoria Corral Rebollo</a:t>
            </a:r>
            <a:endParaRPr lang="es-ES">
              <a:solidFill>
                <a:srgbClr val="4E5B6F"/>
              </a:solidFill>
            </a:endParaRPr>
          </a:p>
        </p:txBody>
      </p:sp>
    </p:spTree>
    <p:extLst>
      <p:ext uri="{BB962C8B-B14F-4D97-AF65-F5344CB8AC3E}">
        <p14:creationId xmlns:p14="http://schemas.microsoft.com/office/powerpoint/2010/main" val="26270394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8605EE15-A3D2-43A5-AE03-550CC58EDD77}" type="datetime1">
              <a:rPr lang="es-ES" smtClean="0">
                <a:solidFill>
                  <a:srgbClr val="4E5B6F"/>
                </a:solidFill>
              </a:rPr>
              <a:t>12/11/2019</a:t>
            </a:fld>
            <a:endParaRPr lang="es-ES">
              <a:solidFill>
                <a:srgbClr val="4E5B6F"/>
              </a:solidFill>
            </a:endParaRPr>
          </a:p>
        </p:txBody>
      </p:sp>
      <p:sp>
        <p:nvSpPr>
          <p:cNvPr id="5" name="4 Marcador de pie de página"/>
          <p:cNvSpPr>
            <a:spLocks noGrp="1"/>
          </p:cNvSpPr>
          <p:nvPr>
            <p:ph type="ftr" sz="quarter" idx="11"/>
          </p:nvPr>
        </p:nvSpPr>
        <p:spPr/>
        <p:txBody>
          <a:bodyPr/>
          <a:lstStyle/>
          <a:p>
            <a:r>
              <a:rPr lang="es-ES" smtClean="0">
                <a:solidFill>
                  <a:srgbClr val="4E5B6F"/>
                </a:solidFill>
              </a:rPr>
              <a:t>Calor y temperatura                                                                Victoria Corral Rebollo</a:t>
            </a:r>
            <a:endParaRPr lang="es-ES">
              <a:solidFill>
                <a:srgbClr val="4E5B6F"/>
              </a:solidFill>
            </a:endParaRPr>
          </a:p>
        </p:txBody>
      </p:sp>
      <p:sp>
        <p:nvSpPr>
          <p:cNvPr id="6" name="5 Marcador de número de diapositiva"/>
          <p:cNvSpPr>
            <a:spLocks noGrp="1"/>
          </p:cNvSpPr>
          <p:nvPr>
            <p:ph type="sldNum" sz="quarter" idx="12"/>
          </p:nvPr>
        </p:nvSpPr>
        <p:spPr/>
        <p:txBody>
          <a:bodyPr/>
          <a:lstStyle/>
          <a:p>
            <a:fld id="{B11B65B7-93A5-4895-874F-5852B2E37CDF}" type="slidenum">
              <a:rPr lang="es-ES" smtClean="0"/>
              <a:pPr/>
              <a:t>‹Nº›</a:t>
            </a:fld>
            <a:endParaRPr lang="es-ES"/>
          </a:p>
        </p:txBody>
      </p:sp>
    </p:spTree>
    <p:extLst>
      <p:ext uri="{BB962C8B-B14F-4D97-AF65-F5344CB8AC3E}">
        <p14:creationId xmlns:p14="http://schemas.microsoft.com/office/powerpoint/2010/main" val="11783950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40"/>
            <a:ext cx="22352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609600" y="274639"/>
            <a:ext cx="80264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87AB790D-A964-4C95-8156-AF7A88F3C10A}" type="datetime1">
              <a:rPr lang="es-ES" smtClean="0">
                <a:solidFill>
                  <a:srgbClr val="4E5B6F"/>
                </a:solidFill>
              </a:rPr>
              <a:t>12/11/2019</a:t>
            </a:fld>
            <a:endParaRPr lang="es-ES">
              <a:solidFill>
                <a:srgbClr val="4E5B6F"/>
              </a:solidFill>
            </a:endParaRPr>
          </a:p>
        </p:txBody>
      </p:sp>
      <p:sp>
        <p:nvSpPr>
          <p:cNvPr id="5" name="4 Marcador de pie de página"/>
          <p:cNvSpPr>
            <a:spLocks noGrp="1"/>
          </p:cNvSpPr>
          <p:nvPr>
            <p:ph type="ftr" sz="quarter" idx="11"/>
          </p:nvPr>
        </p:nvSpPr>
        <p:spPr/>
        <p:txBody>
          <a:bodyPr/>
          <a:lstStyle/>
          <a:p>
            <a:r>
              <a:rPr lang="es-ES" smtClean="0">
                <a:solidFill>
                  <a:srgbClr val="4E5B6F"/>
                </a:solidFill>
              </a:rPr>
              <a:t>Calor y temperatura                                                                Victoria Corral Rebollo</a:t>
            </a:r>
            <a:endParaRPr lang="es-ES">
              <a:solidFill>
                <a:srgbClr val="4E5B6F"/>
              </a:solidFill>
            </a:endParaRPr>
          </a:p>
        </p:txBody>
      </p:sp>
      <p:sp>
        <p:nvSpPr>
          <p:cNvPr id="6" name="5 Marcador de número de diapositiva"/>
          <p:cNvSpPr>
            <a:spLocks noGrp="1"/>
          </p:cNvSpPr>
          <p:nvPr>
            <p:ph type="sldNum" sz="quarter" idx="12"/>
          </p:nvPr>
        </p:nvSpPr>
        <p:spPr/>
        <p:txBody>
          <a:bodyPr/>
          <a:lstStyle/>
          <a:p>
            <a:fld id="{B11B65B7-93A5-4895-874F-5852B2E37CDF}" type="slidenum">
              <a:rPr lang="es-ES" smtClean="0"/>
              <a:pPr/>
              <a:t>‹Nº›</a:t>
            </a:fld>
            <a:endParaRPr lang="es-ES"/>
          </a:p>
        </p:txBody>
      </p:sp>
    </p:spTree>
    <p:extLst>
      <p:ext uri="{BB962C8B-B14F-4D97-AF65-F5344CB8AC3E}">
        <p14:creationId xmlns:p14="http://schemas.microsoft.com/office/powerpoint/2010/main" val="3897026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1"/>
      </p:bgRef>
    </p:bg>
    <p:spTree>
      <p:nvGrpSpPr>
        <p:cNvPr id="1" name=""/>
        <p:cNvGrpSpPr/>
        <p:nvPr/>
      </p:nvGrpSpPr>
      <p:grpSpPr>
        <a:xfrm>
          <a:off x="0" y="0"/>
          <a:ext cx="0" cy="0"/>
          <a:chOff x="0" y="0"/>
          <a:chExt cx="0" cy="0"/>
        </a:xfrm>
      </p:grpSpPr>
      <p:sp>
        <p:nvSpPr>
          <p:cNvPr id="8" name="7 Título"/>
          <p:cNvSpPr>
            <a:spLocks noGrp="1"/>
          </p:cNvSpPr>
          <p:nvPr>
            <p:ph type="ctrTitle"/>
          </p:nvPr>
        </p:nvSpPr>
        <p:spPr>
          <a:xfrm>
            <a:off x="3048000" y="3124200"/>
            <a:ext cx="8229600" cy="1894362"/>
          </a:xfrm>
        </p:spPr>
        <p:txBody>
          <a:bodyPr/>
          <a:lstStyle>
            <a:lvl1pPr>
              <a:defRPr b="1"/>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bwMode="auto">
          <a:xfrm rot="5400000">
            <a:off x="10733828" y="1110597"/>
            <a:ext cx="2286000" cy="508000"/>
          </a:xfrm>
        </p:spPr>
        <p:txBody>
          <a:bodyPr/>
          <a:lstStyle/>
          <a:p>
            <a:fld id="{0133ACCD-79A4-45CC-94FA-C707AE7B5222}" type="datetime1">
              <a:rPr lang="es-ES" smtClean="0">
                <a:solidFill>
                  <a:srgbClr val="4E5B6F"/>
                </a:solidFill>
              </a:rPr>
              <a:t>12/11/2019</a:t>
            </a:fld>
            <a:endParaRPr lang="es-ES">
              <a:solidFill>
                <a:srgbClr val="4E5B6F"/>
              </a:solidFill>
            </a:endParaRPr>
          </a:p>
        </p:txBody>
      </p:sp>
      <p:sp>
        <p:nvSpPr>
          <p:cNvPr id="17" name="16 Marcador de pie de página"/>
          <p:cNvSpPr>
            <a:spLocks noGrp="1"/>
          </p:cNvSpPr>
          <p:nvPr>
            <p:ph type="ftr" sz="quarter" idx="11"/>
          </p:nvPr>
        </p:nvSpPr>
        <p:spPr bwMode="auto">
          <a:xfrm rot="5400000">
            <a:off x="10045959" y="4117661"/>
            <a:ext cx="3657600" cy="512064"/>
          </a:xfrm>
        </p:spPr>
        <p:txBody>
          <a:bodyPr/>
          <a:lstStyle/>
          <a:p>
            <a:r>
              <a:rPr lang="es-ES" smtClean="0">
                <a:solidFill>
                  <a:srgbClr val="4E5B6F"/>
                </a:solidFill>
              </a:rPr>
              <a:t>Calor y temperatura                                                                Victoria Corral Rebollo</a:t>
            </a:r>
            <a:endParaRPr lang="es-ES">
              <a:solidFill>
                <a:srgbClr val="4E5B6F"/>
              </a:solidFill>
            </a:endParaRPr>
          </a:p>
        </p:txBody>
      </p:sp>
      <p:sp>
        <p:nvSpPr>
          <p:cNvPr id="10" name="9 Rectángulo"/>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2" name="11 Rectángulo"/>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4" name="13 Rectángulo"/>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9" name="18 Rectángulo"/>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10 Conector recto"/>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8" name="17 Conector recto"/>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20" name="19 Conector recto"/>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6" name="15 Conector recto"/>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5" name="14 Conector recto"/>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22" name="21 Conector recto"/>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27" name="26 Rectángulo"/>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1" name="20 Elipse"/>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3" name="22 Elipse"/>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4" name="23 Elipse"/>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6" name="25 Elipse"/>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5" name="24 Elipse"/>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9" name="28 Marcador de número de diapositiva"/>
          <p:cNvSpPr>
            <a:spLocks noGrp="1"/>
          </p:cNvSpPr>
          <p:nvPr>
            <p:ph type="sldNum" sz="quarter" idx="12"/>
          </p:nvPr>
        </p:nvSpPr>
        <p:spPr bwMode="auto">
          <a:xfrm>
            <a:off x="1767392" y="4928702"/>
            <a:ext cx="812800" cy="517524"/>
          </a:xfrm>
        </p:spPr>
        <p:txBody>
          <a:bodyPr/>
          <a:lstStyle/>
          <a:p>
            <a:fld id="{B11B65B7-93A5-4895-874F-5852B2E37CDF}" type="slidenum">
              <a:rPr lang="es-ES" smtClean="0"/>
              <a:pPr/>
              <a:t>‹Nº›</a:t>
            </a:fld>
            <a:endParaRPr lang="es-ES"/>
          </a:p>
        </p:txBody>
      </p:sp>
    </p:spTree>
    <p:extLst>
      <p:ext uri="{BB962C8B-B14F-4D97-AF65-F5344CB8AC3E}">
        <p14:creationId xmlns:p14="http://schemas.microsoft.com/office/powerpoint/2010/main" val="1161942303"/>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8" name="7 Marcador de contenido"/>
          <p:cNvSpPr>
            <a:spLocks noGrp="1"/>
          </p:cNvSpPr>
          <p:nvPr>
            <p:ph sz="quarter" idx="1"/>
          </p:nvPr>
        </p:nvSpPr>
        <p:spPr>
          <a:xfrm>
            <a:off x="609600" y="1600200"/>
            <a:ext cx="9956800" cy="487375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4"/>
          </p:nvPr>
        </p:nvSpPr>
        <p:spPr/>
        <p:txBody>
          <a:bodyPr rtlCol="0"/>
          <a:lstStyle/>
          <a:p>
            <a:fld id="{0B2A722A-6DD8-4A04-918B-5410BD9E9F1F}" type="datetime1">
              <a:rPr lang="es-ES" smtClean="0">
                <a:solidFill>
                  <a:srgbClr val="4E5B6F"/>
                </a:solidFill>
              </a:rPr>
              <a:t>12/11/2019</a:t>
            </a:fld>
            <a:endParaRPr lang="es-ES">
              <a:solidFill>
                <a:srgbClr val="4E5B6F"/>
              </a:solidFill>
            </a:endParaRPr>
          </a:p>
        </p:txBody>
      </p:sp>
      <p:sp>
        <p:nvSpPr>
          <p:cNvPr id="9" name="8 Marcador de número de diapositiva"/>
          <p:cNvSpPr>
            <a:spLocks noGrp="1"/>
          </p:cNvSpPr>
          <p:nvPr>
            <p:ph type="sldNum" sz="quarter" idx="15"/>
          </p:nvPr>
        </p:nvSpPr>
        <p:spPr/>
        <p:txBody>
          <a:bodyPr rtlCol="0"/>
          <a:lstStyle/>
          <a:p>
            <a:fld id="{B11B65B7-93A5-4895-874F-5852B2E37CDF}" type="slidenum">
              <a:rPr lang="es-ES" smtClean="0"/>
              <a:pPr/>
              <a:t>‹Nº›</a:t>
            </a:fld>
            <a:endParaRPr lang="es-ES"/>
          </a:p>
        </p:txBody>
      </p:sp>
      <p:sp>
        <p:nvSpPr>
          <p:cNvPr id="10" name="9 Marcador de pie de página"/>
          <p:cNvSpPr>
            <a:spLocks noGrp="1"/>
          </p:cNvSpPr>
          <p:nvPr>
            <p:ph type="ftr" sz="quarter" idx="16"/>
          </p:nvPr>
        </p:nvSpPr>
        <p:spPr/>
        <p:txBody>
          <a:bodyPr rtlCol="0"/>
          <a:lstStyle/>
          <a:p>
            <a:r>
              <a:rPr lang="es-ES" smtClean="0">
                <a:solidFill>
                  <a:srgbClr val="4E5B6F"/>
                </a:solidFill>
              </a:rPr>
              <a:t>Calor y temperatura                                                                Victoria Corral Rebollo</a:t>
            </a:r>
            <a:endParaRPr lang="es-ES">
              <a:solidFill>
                <a:srgbClr val="4E5B6F"/>
              </a:solidFill>
            </a:endParaRPr>
          </a:p>
        </p:txBody>
      </p:sp>
    </p:spTree>
    <p:extLst>
      <p:ext uri="{BB962C8B-B14F-4D97-AF65-F5344CB8AC3E}">
        <p14:creationId xmlns:p14="http://schemas.microsoft.com/office/powerpoint/2010/main" val="38022086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3048000" y="2895600"/>
            <a:ext cx="8229600" cy="2053590"/>
          </a:xfrm>
        </p:spPr>
        <p:txBody>
          <a:bodyPr/>
          <a:lstStyle>
            <a:lvl1pPr algn="l">
              <a:buNone/>
              <a:defRPr sz="3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048000" y="5010150"/>
            <a:ext cx="82296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bwMode="auto">
          <a:xfrm rot="5400000">
            <a:off x="10732008" y="1106932"/>
            <a:ext cx="2286000" cy="508000"/>
          </a:xfrm>
        </p:spPr>
        <p:txBody>
          <a:bodyPr/>
          <a:lstStyle/>
          <a:p>
            <a:fld id="{0B3A2DB3-957C-43FD-B5DE-59DC886F3E31}" type="datetime1">
              <a:rPr lang="es-ES" smtClean="0">
                <a:solidFill>
                  <a:srgbClr val="D6ECFF"/>
                </a:solidFill>
              </a:rPr>
              <a:t>12/11/2019</a:t>
            </a:fld>
            <a:endParaRPr lang="es-ES">
              <a:solidFill>
                <a:srgbClr val="D6ECFF"/>
              </a:solidFill>
            </a:endParaRPr>
          </a:p>
        </p:txBody>
      </p:sp>
      <p:sp>
        <p:nvSpPr>
          <p:cNvPr id="5" name="4 Marcador de pie de página"/>
          <p:cNvSpPr>
            <a:spLocks noGrp="1"/>
          </p:cNvSpPr>
          <p:nvPr>
            <p:ph type="ftr" sz="quarter" idx="11"/>
          </p:nvPr>
        </p:nvSpPr>
        <p:spPr bwMode="auto">
          <a:xfrm rot="5400000">
            <a:off x="10046208" y="4114800"/>
            <a:ext cx="3657600" cy="512064"/>
          </a:xfrm>
        </p:spPr>
        <p:txBody>
          <a:bodyPr/>
          <a:lstStyle/>
          <a:p>
            <a:r>
              <a:rPr lang="es-ES" smtClean="0">
                <a:solidFill>
                  <a:srgbClr val="D6ECFF"/>
                </a:solidFill>
              </a:rPr>
              <a:t>Calor y temperatura                                                                Victoria Corral Rebollo</a:t>
            </a:r>
            <a:endParaRPr lang="es-ES">
              <a:solidFill>
                <a:srgbClr val="D6ECFF"/>
              </a:solidFill>
            </a:endParaRPr>
          </a:p>
        </p:txBody>
      </p:sp>
      <p:sp>
        <p:nvSpPr>
          <p:cNvPr id="9" name="8 Rectángulo"/>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9 Rectángulo"/>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10 Rectángulo"/>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2" name="11 Rectángulo"/>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3" name="12 Conector recto"/>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14" name="13 Conector recto"/>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15" name="14 Conector recto"/>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16" name="15 Conector recto"/>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17" name="16 Conector recto"/>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18" name="17 Rectángulo"/>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19" name="18 Elipse"/>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0" name="19 Elipse"/>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1" name="20 Elipse"/>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2" name="21 Elipse"/>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3" name="22 Elipse"/>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6" name="25 Conector recto"/>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6" name="5 Marcador de número de diapositiva"/>
          <p:cNvSpPr>
            <a:spLocks noGrp="1"/>
          </p:cNvSpPr>
          <p:nvPr>
            <p:ph type="sldNum" sz="quarter" idx="12"/>
          </p:nvPr>
        </p:nvSpPr>
        <p:spPr bwMode="auto">
          <a:xfrm>
            <a:off x="1787488" y="4928702"/>
            <a:ext cx="812800" cy="517524"/>
          </a:xfrm>
        </p:spPr>
        <p:txBody>
          <a:bodyPr/>
          <a:lstStyle/>
          <a:p>
            <a:fld id="{B11B65B7-93A5-4895-874F-5852B2E37CDF}" type="slidenum">
              <a:rPr lang="es-ES" smtClean="0"/>
              <a:pPr/>
              <a:t>‹Nº›</a:t>
            </a:fld>
            <a:endParaRPr lang="es-ES"/>
          </a:p>
        </p:txBody>
      </p:sp>
    </p:spTree>
    <p:extLst>
      <p:ext uri="{BB962C8B-B14F-4D97-AF65-F5344CB8AC3E}">
        <p14:creationId xmlns:p14="http://schemas.microsoft.com/office/powerpoint/2010/main" val="3823470531"/>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C3288020-ED2B-4C37-A940-7D6EF30B2E72}" type="datetime1">
              <a:rPr lang="es-ES" smtClean="0">
                <a:solidFill>
                  <a:srgbClr val="4E5B6F"/>
                </a:solidFill>
              </a:rPr>
              <a:t>12/11/2019</a:t>
            </a:fld>
            <a:endParaRPr lang="es-ES">
              <a:solidFill>
                <a:srgbClr val="4E5B6F"/>
              </a:solidFill>
            </a:endParaRPr>
          </a:p>
        </p:txBody>
      </p:sp>
      <p:sp>
        <p:nvSpPr>
          <p:cNvPr id="6" name="5 Marcador de pie de página"/>
          <p:cNvSpPr>
            <a:spLocks noGrp="1"/>
          </p:cNvSpPr>
          <p:nvPr>
            <p:ph type="ftr" sz="quarter" idx="11"/>
          </p:nvPr>
        </p:nvSpPr>
        <p:spPr/>
        <p:txBody>
          <a:bodyPr/>
          <a:lstStyle/>
          <a:p>
            <a:r>
              <a:rPr lang="es-ES" smtClean="0">
                <a:solidFill>
                  <a:srgbClr val="4E5B6F"/>
                </a:solidFill>
              </a:rPr>
              <a:t>Calor y temperatura                                                                Victoria Corral Rebollo</a:t>
            </a:r>
            <a:endParaRPr lang="es-ES">
              <a:solidFill>
                <a:srgbClr val="4E5B6F"/>
              </a:solidFill>
            </a:endParaRPr>
          </a:p>
        </p:txBody>
      </p:sp>
      <p:sp>
        <p:nvSpPr>
          <p:cNvPr id="7" name="6 Marcador de número de diapositiva"/>
          <p:cNvSpPr>
            <a:spLocks noGrp="1"/>
          </p:cNvSpPr>
          <p:nvPr>
            <p:ph type="sldNum" sz="quarter" idx="12"/>
          </p:nvPr>
        </p:nvSpPr>
        <p:spPr/>
        <p:txBody>
          <a:bodyPr/>
          <a:lstStyle/>
          <a:p>
            <a:fld id="{B11B65B7-93A5-4895-874F-5852B2E37CDF}" type="slidenum">
              <a:rPr lang="es-ES" smtClean="0"/>
              <a:pPr/>
              <a:t>‹Nº›</a:t>
            </a:fld>
            <a:endParaRPr lang="es-ES"/>
          </a:p>
        </p:txBody>
      </p:sp>
      <p:sp>
        <p:nvSpPr>
          <p:cNvPr id="9" name="8 Marcador de contenido"/>
          <p:cNvSpPr>
            <a:spLocks noGrp="1"/>
          </p:cNvSpPr>
          <p:nvPr>
            <p:ph sz="quarter" idx="1"/>
          </p:nvPr>
        </p:nvSpPr>
        <p:spPr>
          <a:xfrm>
            <a:off x="609600" y="1600200"/>
            <a:ext cx="48768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5693664" y="1600200"/>
            <a:ext cx="48768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extLst>
      <p:ext uri="{BB962C8B-B14F-4D97-AF65-F5344CB8AC3E}">
        <p14:creationId xmlns:p14="http://schemas.microsoft.com/office/powerpoint/2010/main" val="14021874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3050"/>
            <a:ext cx="10058400" cy="1143000"/>
          </a:xfrm>
        </p:spPr>
        <p:txBody>
          <a:bodyPr anchor="b"/>
          <a:lstStyle>
            <a:lvl1pPr>
              <a:defRPr/>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C9967783-B5E8-4F35-B9FF-FB568143B65E}" type="datetime1">
              <a:rPr lang="es-ES" smtClean="0">
                <a:solidFill>
                  <a:srgbClr val="4E5B6F"/>
                </a:solidFill>
              </a:rPr>
              <a:t>12/11/2019</a:t>
            </a:fld>
            <a:endParaRPr lang="es-ES">
              <a:solidFill>
                <a:srgbClr val="4E5B6F"/>
              </a:solidFill>
            </a:endParaRPr>
          </a:p>
        </p:txBody>
      </p:sp>
      <p:sp>
        <p:nvSpPr>
          <p:cNvPr id="8" name="7 Marcador de pie de página"/>
          <p:cNvSpPr>
            <a:spLocks noGrp="1"/>
          </p:cNvSpPr>
          <p:nvPr>
            <p:ph type="ftr" sz="quarter" idx="11"/>
          </p:nvPr>
        </p:nvSpPr>
        <p:spPr/>
        <p:txBody>
          <a:bodyPr/>
          <a:lstStyle/>
          <a:p>
            <a:r>
              <a:rPr lang="es-ES" smtClean="0">
                <a:solidFill>
                  <a:srgbClr val="4E5B6F"/>
                </a:solidFill>
              </a:rPr>
              <a:t>Calor y temperatura                                                                Victoria Corral Rebollo</a:t>
            </a:r>
            <a:endParaRPr lang="es-ES">
              <a:solidFill>
                <a:srgbClr val="4E5B6F"/>
              </a:solidFill>
            </a:endParaRPr>
          </a:p>
        </p:txBody>
      </p:sp>
      <p:sp>
        <p:nvSpPr>
          <p:cNvPr id="9" name="8 Marcador de número de diapositiva"/>
          <p:cNvSpPr>
            <a:spLocks noGrp="1"/>
          </p:cNvSpPr>
          <p:nvPr>
            <p:ph type="sldNum" sz="quarter" idx="12"/>
          </p:nvPr>
        </p:nvSpPr>
        <p:spPr/>
        <p:txBody>
          <a:bodyPr/>
          <a:lstStyle/>
          <a:p>
            <a:fld id="{B11B65B7-93A5-4895-874F-5852B2E37CDF}" type="slidenum">
              <a:rPr lang="es-ES" smtClean="0"/>
              <a:pPr/>
              <a:t>‹Nº›</a:t>
            </a:fld>
            <a:endParaRPr lang="es-ES"/>
          </a:p>
        </p:txBody>
      </p:sp>
      <p:sp>
        <p:nvSpPr>
          <p:cNvPr id="11" name="10 Marcador de contenido"/>
          <p:cNvSpPr>
            <a:spLocks noGrp="1"/>
          </p:cNvSpPr>
          <p:nvPr>
            <p:ph sz="quarter" idx="2"/>
          </p:nvPr>
        </p:nvSpPr>
        <p:spPr>
          <a:xfrm>
            <a:off x="609600" y="2362200"/>
            <a:ext cx="48768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5829300" y="2362200"/>
            <a:ext cx="48768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texto"/>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4" name="13 Marcador de texto"/>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extLst>
      <p:ext uri="{BB962C8B-B14F-4D97-AF65-F5344CB8AC3E}">
        <p14:creationId xmlns:p14="http://schemas.microsoft.com/office/powerpoint/2010/main" val="9204441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6" name="5 Marcador de fecha"/>
          <p:cNvSpPr>
            <a:spLocks noGrp="1"/>
          </p:cNvSpPr>
          <p:nvPr>
            <p:ph type="dt" sz="half" idx="10"/>
          </p:nvPr>
        </p:nvSpPr>
        <p:spPr/>
        <p:txBody>
          <a:bodyPr rtlCol="0"/>
          <a:lstStyle/>
          <a:p>
            <a:fld id="{76151CB1-EEE7-44E2-82C8-B5B6D796ADED}" type="datetime1">
              <a:rPr lang="es-ES" smtClean="0">
                <a:solidFill>
                  <a:srgbClr val="4E5B6F"/>
                </a:solidFill>
              </a:rPr>
              <a:t>12/11/2019</a:t>
            </a:fld>
            <a:endParaRPr lang="es-ES">
              <a:solidFill>
                <a:srgbClr val="4E5B6F"/>
              </a:solidFill>
            </a:endParaRPr>
          </a:p>
        </p:txBody>
      </p:sp>
      <p:sp>
        <p:nvSpPr>
          <p:cNvPr id="7" name="6 Marcador de número de diapositiva"/>
          <p:cNvSpPr>
            <a:spLocks noGrp="1"/>
          </p:cNvSpPr>
          <p:nvPr>
            <p:ph type="sldNum" sz="quarter" idx="11"/>
          </p:nvPr>
        </p:nvSpPr>
        <p:spPr/>
        <p:txBody>
          <a:bodyPr rtlCol="0"/>
          <a:lstStyle/>
          <a:p>
            <a:fld id="{B11B65B7-93A5-4895-874F-5852B2E37CDF}" type="slidenum">
              <a:rPr lang="es-ES" smtClean="0"/>
              <a:pPr/>
              <a:t>‹Nº›</a:t>
            </a:fld>
            <a:endParaRPr lang="es-ES"/>
          </a:p>
        </p:txBody>
      </p:sp>
      <p:sp>
        <p:nvSpPr>
          <p:cNvPr id="8" name="7 Marcador de pie de página"/>
          <p:cNvSpPr>
            <a:spLocks noGrp="1"/>
          </p:cNvSpPr>
          <p:nvPr>
            <p:ph type="ftr" sz="quarter" idx="12"/>
          </p:nvPr>
        </p:nvSpPr>
        <p:spPr/>
        <p:txBody>
          <a:bodyPr rtlCol="0"/>
          <a:lstStyle/>
          <a:p>
            <a:r>
              <a:rPr lang="es-ES" smtClean="0">
                <a:solidFill>
                  <a:srgbClr val="4E5B6F"/>
                </a:solidFill>
              </a:rPr>
              <a:t>Calor y temperatura                                                                Victoria Corral Rebollo</a:t>
            </a:r>
            <a:endParaRPr lang="es-ES">
              <a:solidFill>
                <a:srgbClr val="4E5B6F"/>
              </a:solidFill>
            </a:endParaRPr>
          </a:p>
        </p:txBody>
      </p:sp>
    </p:spTree>
    <p:extLst>
      <p:ext uri="{BB962C8B-B14F-4D97-AF65-F5344CB8AC3E}">
        <p14:creationId xmlns:p14="http://schemas.microsoft.com/office/powerpoint/2010/main" val="28204003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F60A00E-0E2C-4257-8D87-43C0032729A3}" type="datetime1">
              <a:rPr lang="es-ES" smtClean="0">
                <a:solidFill>
                  <a:srgbClr val="4E5B6F"/>
                </a:solidFill>
              </a:rPr>
              <a:t>12/11/2019</a:t>
            </a:fld>
            <a:endParaRPr lang="es-ES">
              <a:solidFill>
                <a:srgbClr val="4E5B6F"/>
              </a:solidFill>
            </a:endParaRPr>
          </a:p>
        </p:txBody>
      </p:sp>
      <p:sp>
        <p:nvSpPr>
          <p:cNvPr id="3" name="2 Marcador de pie de página"/>
          <p:cNvSpPr>
            <a:spLocks noGrp="1"/>
          </p:cNvSpPr>
          <p:nvPr>
            <p:ph type="ftr" sz="quarter" idx="11"/>
          </p:nvPr>
        </p:nvSpPr>
        <p:spPr/>
        <p:txBody>
          <a:bodyPr/>
          <a:lstStyle/>
          <a:p>
            <a:r>
              <a:rPr lang="es-ES" smtClean="0">
                <a:solidFill>
                  <a:srgbClr val="4E5B6F"/>
                </a:solidFill>
              </a:rPr>
              <a:t>Calor y temperatura                                                                Victoria Corral Rebollo</a:t>
            </a:r>
            <a:endParaRPr lang="es-ES">
              <a:solidFill>
                <a:srgbClr val="4E5B6F"/>
              </a:solidFill>
            </a:endParaRPr>
          </a:p>
        </p:txBody>
      </p:sp>
      <p:sp>
        <p:nvSpPr>
          <p:cNvPr id="4" name="3 Marcador de número de diapositiva"/>
          <p:cNvSpPr>
            <a:spLocks noGrp="1"/>
          </p:cNvSpPr>
          <p:nvPr>
            <p:ph type="sldNum" sz="quarter" idx="12"/>
          </p:nvPr>
        </p:nvSpPr>
        <p:spPr/>
        <p:txBody>
          <a:bodyPr/>
          <a:lstStyle/>
          <a:p>
            <a:fld id="{B11B65B7-93A5-4895-874F-5852B2E37CDF}" type="slidenum">
              <a:rPr lang="es-ES" smtClean="0"/>
              <a:pPr/>
              <a:t>‹Nº›</a:t>
            </a:fld>
            <a:endParaRPr lang="es-ES"/>
          </a:p>
        </p:txBody>
      </p:sp>
    </p:spTree>
    <p:extLst>
      <p:ext uri="{BB962C8B-B14F-4D97-AF65-F5344CB8AC3E}">
        <p14:creationId xmlns:p14="http://schemas.microsoft.com/office/powerpoint/2010/main" val="37872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8AD70EAC-022C-4D8C-ADEF-D26856A28864}" type="datetime1">
              <a:rPr lang="es-ES" smtClean="0"/>
              <a:t>12/11/2019</a:t>
            </a:fld>
            <a:endParaRPr lang="es-ES"/>
          </a:p>
        </p:txBody>
      </p:sp>
      <p:sp>
        <p:nvSpPr>
          <p:cNvPr id="5" name="Marcador de pie de página 4"/>
          <p:cNvSpPr>
            <a:spLocks noGrp="1"/>
          </p:cNvSpPr>
          <p:nvPr>
            <p:ph type="ftr" sz="quarter" idx="11"/>
          </p:nvPr>
        </p:nvSpPr>
        <p:spPr/>
        <p:txBody>
          <a:bodyPr/>
          <a:lstStyle/>
          <a:p>
            <a:r>
              <a:rPr lang="es-ES" smtClean="0"/>
              <a:t>Calor y temperatura                                                                Victoria Corral Rebollo</a:t>
            </a:r>
            <a:endParaRPr lang="es-ES"/>
          </a:p>
        </p:txBody>
      </p:sp>
      <p:sp>
        <p:nvSpPr>
          <p:cNvPr id="6" name="Marcador de número de diapositiva 5"/>
          <p:cNvSpPr>
            <a:spLocks noGrp="1"/>
          </p:cNvSpPr>
          <p:nvPr>
            <p:ph type="sldNum" sz="quarter" idx="12"/>
          </p:nvPr>
        </p:nvSpPr>
        <p:spPr/>
        <p:txBody>
          <a:bodyPr/>
          <a:lstStyle/>
          <a:p>
            <a:fld id="{10ABE8CD-9E26-4DBB-BF0B-FBE80C2BB09C}" type="slidenum">
              <a:rPr lang="es-ES" smtClean="0"/>
              <a:t>‹Nº›</a:t>
            </a:fld>
            <a:endParaRPr lang="es-ES"/>
          </a:p>
        </p:txBody>
      </p:sp>
    </p:spTree>
    <p:extLst>
      <p:ext uri="{BB962C8B-B14F-4D97-AF65-F5344CB8AC3E}">
        <p14:creationId xmlns:p14="http://schemas.microsoft.com/office/powerpoint/2010/main" val="35493286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prstClr val="black"/>
              </a:solidFill>
            </a:endParaRPr>
          </a:p>
        </p:txBody>
      </p:sp>
      <p:sp>
        <p:nvSpPr>
          <p:cNvPr id="2" name="1 Título"/>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Conector recto"/>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prstClr val="black"/>
              </a:solidFill>
            </a:endParaRPr>
          </a:p>
        </p:txBody>
      </p:sp>
      <p:sp>
        <p:nvSpPr>
          <p:cNvPr id="9" name="8 Conector recto"/>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sz="1800" dirty="0">
              <a:solidFill>
                <a:prstClr val="black"/>
              </a:solidFill>
            </a:endParaRPr>
          </a:p>
        </p:txBody>
      </p:sp>
      <p:sp>
        <p:nvSpPr>
          <p:cNvPr id="11" name="10 Conector recto"/>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2" name="11 Rectángulo"/>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3" name="12 Conector recto"/>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4" name="13 Elipse"/>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18" name="17 Marcador de contenido"/>
          <p:cNvSpPr>
            <a:spLocks noGrp="1"/>
          </p:cNvSpPr>
          <p:nvPr>
            <p:ph sz="quarter" idx="1"/>
          </p:nvPr>
        </p:nvSpPr>
        <p:spPr>
          <a:xfrm>
            <a:off x="406400" y="274320"/>
            <a:ext cx="7518400" cy="6327648"/>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4"/>
          </p:nvPr>
        </p:nvSpPr>
        <p:spPr/>
        <p:txBody>
          <a:bodyPr rtlCol="0"/>
          <a:lstStyle/>
          <a:p>
            <a:fld id="{74B2C794-0D04-4B01-9895-0773E969F831}" type="datetime1">
              <a:rPr lang="es-ES" smtClean="0">
                <a:solidFill>
                  <a:srgbClr val="4E5B6F"/>
                </a:solidFill>
              </a:rPr>
              <a:t>12/11/2019</a:t>
            </a:fld>
            <a:endParaRPr lang="es-ES">
              <a:solidFill>
                <a:srgbClr val="4E5B6F"/>
              </a:solidFill>
            </a:endParaRPr>
          </a:p>
        </p:txBody>
      </p:sp>
      <p:sp>
        <p:nvSpPr>
          <p:cNvPr id="22" name="21 Marcador de número de diapositiva"/>
          <p:cNvSpPr>
            <a:spLocks noGrp="1"/>
          </p:cNvSpPr>
          <p:nvPr>
            <p:ph type="sldNum" sz="quarter" idx="15"/>
          </p:nvPr>
        </p:nvSpPr>
        <p:spPr/>
        <p:txBody>
          <a:bodyPr rtlCol="0"/>
          <a:lstStyle/>
          <a:p>
            <a:fld id="{B11B65B7-93A5-4895-874F-5852B2E37CDF}" type="slidenum">
              <a:rPr lang="es-ES" smtClean="0"/>
              <a:pPr/>
              <a:t>‹Nº›</a:t>
            </a:fld>
            <a:endParaRPr lang="es-ES"/>
          </a:p>
        </p:txBody>
      </p:sp>
      <p:sp>
        <p:nvSpPr>
          <p:cNvPr id="23" name="22 Marcador de pie de página"/>
          <p:cNvSpPr>
            <a:spLocks noGrp="1"/>
          </p:cNvSpPr>
          <p:nvPr>
            <p:ph type="ftr" sz="quarter" idx="16"/>
          </p:nvPr>
        </p:nvSpPr>
        <p:spPr/>
        <p:txBody>
          <a:bodyPr rtlCol="0"/>
          <a:lstStyle/>
          <a:p>
            <a:r>
              <a:rPr lang="es-ES" smtClean="0">
                <a:solidFill>
                  <a:srgbClr val="4E5B6F"/>
                </a:solidFill>
              </a:rPr>
              <a:t>Calor y temperatura                                                                Victoria Corral Rebollo</a:t>
            </a:r>
            <a:endParaRPr lang="es-ES">
              <a:solidFill>
                <a:srgbClr val="4E5B6F"/>
              </a:solidFill>
            </a:endParaRPr>
          </a:p>
        </p:txBody>
      </p:sp>
    </p:spTree>
    <p:extLst>
      <p:ext uri="{BB962C8B-B14F-4D97-AF65-F5344CB8AC3E}">
        <p14:creationId xmlns:p14="http://schemas.microsoft.com/office/powerpoint/2010/main" val="1646176639"/>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Conector recto"/>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3" name="12 Elipse"/>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 name="1 Título"/>
          <p:cNvSpPr>
            <a:spLocks noGrp="1"/>
          </p:cNvSpPr>
          <p:nvPr>
            <p:ph type="title"/>
          </p:nvPr>
        </p:nvSpPr>
        <p:spPr>
          <a:xfrm rot="5400000">
            <a:off x="5518404" y="3124200"/>
            <a:ext cx="6309360" cy="609600"/>
          </a:xfrm>
        </p:spPr>
        <p:txBody>
          <a:bodyPr anchor="b"/>
          <a:lstStyle>
            <a:lvl1pPr algn="l">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9021064" y="264795"/>
            <a:ext cx="2032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10" name="9 Conector recto"/>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1" name="10 Rectángulo"/>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2" name="11 Conector recto"/>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9" name="18 Conector recto"/>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prstClr val="black"/>
              </a:solidFill>
            </a:endParaRPr>
          </a:p>
        </p:txBody>
      </p:sp>
      <p:sp>
        <p:nvSpPr>
          <p:cNvPr id="20" name="19 Conector recto"/>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sz="1800" dirty="0">
              <a:solidFill>
                <a:prstClr val="black"/>
              </a:solidFill>
            </a:endParaRPr>
          </a:p>
        </p:txBody>
      </p:sp>
      <p:sp>
        <p:nvSpPr>
          <p:cNvPr id="17" name="16 Marcador de fecha"/>
          <p:cNvSpPr>
            <a:spLocks noGrp="1"/>
          </p:cNvSpPr>
          <p:nvPr>
            <p:ph type="dt" sz="half" idx="10"/>
          </p:nvPr>
        </p:nvSpPr>
        <p:spPr/>
        <p:txBody>
          <a:bodyPr rtlCol="0"/>
          <a:lstStyle/>
          <a:p>
            <a:fld id="{E34CE550-247C-4219-862D-76ED39F0372D}" type="datetime1">
              <a:rPr lang="es-ES" smtClean="0">
                <a:solidFill>
                  <a:srgbClr val="4E5B6F"/>
                </a:solidFill>
              </a:rPr>
              <a:t>12/11/2019</a:t>
            </a:fld>
            <a:endParaRPr lang="es-ES">
              <a:solidFill>
                <a:srgbClr val="4E5B6F"/>
              </a:solidFill>
            </a:endParaRPr>
          </a:p>
        </p:txBody>
      </p:sp>
      <p:sp>
        <p:nvSpPr>
          <p:cNvPr id="18" name="17 Marcador de número de diapositiva"/>
          <p:cNvSpPr>
            <a:spLocks noGrp="1"/>
          </p:cNvSpPr>
          <p:nvPr>
            <p:ph type="sldNum" sz="quarter" idx="11"/>
          </p:nvPr>
        </p:nvSpPr>
        <p:spPr/>
        <p:txBody>
          <a:bodyPr rtlCol="0"/>
          <a:lstStyle/>
          <a:p>
            <a:fld id="{B11B65B7-93A5-4895-874F-5852B2E37CDF}" type="slidenum">
              <a:rPr lang="es-ES" smtClean="0"/>
              <a:pPr/>
              <a:t>‹Nº›</a:t>
            </a:fld>
            <a:endParaRPr lang="es-ES"/>
          </a:p>
        </p:txBody>
      </p:sp>
      <p:sp>
        <p:nvSpPr>
          <p:cNvPr id="21" name="20 Marcador de pie de página"/>
          <p:cNvSpPr>
            <a:spLocks noGrp="1"/>
          </p:cNvSpPr>
          <p:nvPr>
            <p:ph type="ftr" sz="quarter" idx="12"/>
          </p:nvPr>
        </p:nvSpPr>
        <p:spPr/>
        <p:txBody>
          <a:bodyPr rtlCol="0"/>
          <a:lstStyle/>
          <a:p>
            <a:r>
              <a:rPr lang="es-ES" smtClean="0">
                <a:solidFill>
                  <a:srgbClr val="4E5B6F"/>
                </a:solidFill>
              </a:rPr>
              <a:t>Calor y temperatura                                                                Victoria Corral Rebollo</a:t>
            </a:r>
            <a:endParaRPr lang="es-ES">
              <a:solidFill>
                <a:srgbClr val="4E5B6F"/>
              </a:solidFill>
            </a:endParaRPr>
          </a:p>
        </p:txBody>
      </p:sp>
    </p:spTree>
    <p:extLst>
      <p:ext uri="{BB962C8B-B14F-4D97-AF65-F5344CB8AC3E}">
        <p14:creationId xmlns:p14="http://schemas.microsoft.com/office/powerpoint/2010/main" val="29366054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3611FCA1-965C-43E7-A5E5-187DB6314A49}" type="datetime1">
              <a:rPr lang="es-ES" smtClean="0">
                <a:solidFill>
                  <a:srgbClr val="4E5B6F"/>
                </a:solidFill>
              </a:rPr>
              <a:t>12/11/2019</a:t>
            </a:fld>
            <a:endParaRPr lang="es-ES">
              <a:solidFill>
                <a:srgbClr val="4E5B6F"/>
              </a:solidFill>
            </a:endParaRPr>
          </a:p>
        </p:txBody>
      </p:sp>
      <p:sp>
        <p:nvSpPr>
          <p:cNvPr id="5" name="4 Marcador de pie de página"/>
          <p:cNvSpPr>
            <a:spLocks noGrp="1"/>
          </p:cNvSpPr>
          <p:nvPr>
            <p:ph type="ftr" sz="quarter" idx="11"/>
          </p:nvPr>
        </p:nvSpPr>
        <p:spPr/>
        <p:txBody>
          <a:bodyPr/>
          <a:lstStyle/>
          <a:p>
            <a:r>
              <a:rPr lang="es-ES" smtClean="0">
                <a:solidFill>
                  <a:srgbClr val="4E5B6F"/>
                </a:solidFill>
              </a:rPr>
              <a:t>Calor y temperatura                                                                Victoria Corral Rebollo</a:t>
            </a:r>
            <a:endParaRPr lang="es-ES">
              <a:solidFill>
                <a:srgbClr val="4E5B6F"/>
              </a:solidFill>
            </a:endParaRPr>
          </a:p>
        </p:txBody>
      </p:sp>
      <p:sp>
        <p:nvSpPr>
          <p:cNvPr id="6" name="5 Marcador de número de diapositiva"/>
          <p:cNvSpPr>
            <a:spLocks noGrp="1"/>
          </p:cNvSpPr>
          <p:nvPr>
            <p:ph type="sldNum" sz="quarter" idx="12"/>
          </p:nvPr>
        </p:nvSpPr>
        <p:spPr/>
        <p:txBody>
          <a:bodyPr/>
          <a:lstStyle/>
          <a:p>
            <a:fld id="{B11B65B7-93A5-4895-874F-5852B2E37CDF}" type="slidenum">
              <a:rPr lang="es-ES" smtClean="0"/>
              <a:pPr/>
              <a:t>‹Nº›</a:t>
            </a:fld>
            <a:endParaRPr lang="es-ES"/>
          </a:p>
        </p:txBody>
      </p:sp>
    </p:spTree>
    <p:extLst>
      <p:ext uri="{BB962C8B-B14F-4D97-AF65-F5344CB8AC3E}">
        <p14:creationId xmlns:p14="http://schemas.microsoft.com/office/powerpoint/2010/main" val="265942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40"/>
            <a:ext cx="22352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609600" y="274639"/>
            <a:ext cx="80264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B94B69FC-E2B8-42B3-B3B3-A61B4A3D0938}" type="datetime1">
              <a:rPr lang="es-ES" smtClean="0">
                <a:solidFill>
                  <a:srgbClr val="4E5B6F"/>
                </a:solidFill>
              </a:rPr>
              <a:t>12/11/2019</a:t>
            </a:fld>
            <a:endParaRPr lang="es-ES">
              <a:solidFill>
                <a:srgbClr val="4E5B6F"/>
              </a:solidFill>
            </a:endParaRPr>
          </a:p>
        </p:txBody>
      </p:sp>
      <p:sp>
        <p:nvSpPr>
          <p:cNvPr id="5" name="4 Marcador de pie de página"/>
          <p:cNvSpPr>
            <a:spLocks noGrp="1"/>
          </p:cNvSpPr>
          <p:nvPr>
            <p:ph type="ftr" sz="quarter" idx="11"/>
          </p:nvPr>
        </p:nvSpPr>
        <p:spPr/>
        <p:txBody>
          <a:bodyPr/>
          <a:lstStyle/>
          <a:p>
            <a:r>
              <a:rPr lang="es-ES" smtClean="0">
                <a:solidFill>
                  <a:srgbClr val="4E5B6F"/>
                </a:solidFill>
              </a:rPr>
              <a:t>Calor y temperatura                                                                Victoria Corral Rebollo</a:t>
            </a:r>
            <a:endParaRPr lang="es-ES">
              <a:solidFill>
                <a:srgbClr val="4E5B6F"/>
              </a:solidFill>
            </a:endParaRPr>
          </a:p>
        </p:txBody>
      </p:sp>
      <p:sp>
        <p:nvSpPr>
          <p:cNvPr id="6" name="5 Marcador de número de diapositiva"/>
          <p:cNvSpPr>
            <a:spLocks noGrp="1"/>
          </p:cNvSpPr>
          <p:nvPr>
            <p:ph type="sldNum" sz="quarter" idx="12"/>
          </p:nvPr>
        </p:nvSpPr>
        <p:spPr/>
        <p:txBody>
          <a:bodyPr/>
          <a:lstStyle/>
          <a:p>
            <a:fld id="{B11B65B7-93A5-4895-874F-5852B2E37CDF}" type="slidenum">
              <a:rPr lang="es-ES" smtClean="0"/>
              <a:pPr/>
              <a:t>‹Nº›</a:t>
            </a:fld>
            <a:endParaRPr lang="es-ES"/>
          </a:p>
        </p:txBody>
      </p:sp>
    </p:spTree>
    <p:extLst>
      <p:ext uri="{BB962C8B-B14F-4D97-AF65-F5344CB8AC3E}">
        <p14:creationId xmlns:p14="http://schemas.microsoft.com/office/powerpoint/2010/main" val="39709573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1"/>
      </p:bgRef>
    </p:bg>
    <p:spTree>
      <p:nvGrpSpPr>
        <p:cNvPr id="1" name=""/>
        <p:cNvGrpSpPr/>
        <p:nvPr/>
      </p:nvGrpSpPr>
      <p:grpSpPr>
        <a:xfrm>
          <a:off x="0" y="0"/>
          <a:ext cx="0" cy="0"/>
          <a:chOff x="0" y="0"/>
          <a:chExt cx="0" cy="0"/>
        </a:xfrm>
      </p:grpSpPr>
      <p:sp>
        <p:nvSpPr>
          <p:cNvPr id="8" name="7 Título"/>
          <p:cNvSpPr>
            <a:spLocks noGrp="1"/>
          </p:cNvSpPr>
          <p:nvPr>
            <p:ph type="ctrTitle"/>
          </p:nvPr>
        </p:nvSpPr>
        <p:spPr>
          <a:xfrm>
            <a:off x="3048000" y="3124200"/>
            <a:ext cx="8229600" cy="1894362"/>
          </a:xfrm>
        </p:spPr>
        <p:txBody>
          <a:bodyPr/>
          <a:lstStyle>
            <a:lvl1pPr>
              <a:defRPr b="1"/>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bwMode="auto">
          <a:xfrm rot="5400000">
            <a:off x="10733828" y="1110597"/>
            <a:ext cx="2286000" cy="508000"/>
          </a:xfrm>
        </p:spPr>
        <p:txBody>
          <a:bodyPr/>
          <a:lstStyle/>
          <a:p>
            <a:fld id="{40AD91FF-146C-4FF4-BC94-72E06F40667F}" type="datetime1">
              <a:rPr lang="es-ES" smtClean="0">
                <a:solidFill>
                  <a:srgbClr val="4E5B6F"/>
                </a:solidFill>
              </a:rPr>
              <a:t>12/11/2019</a:t>
            </a:fld>
            <a:endParaRPr lang="es-ES">
              <a:solidFill>
                <a:srgbClr val="4E5B6F"/>
              </a:solidFill>
            </a:endParaRPr>
          </a:p>
        </p:txBody>
      </p:sp>
      <p:sp>
        <p:nvSpPr>
          <p:cNvPr id="17" name="16 Marcador de pie de página"/>
          <p:cNvSpPr>
            <a:spLocks noGrp="1"/>
          </p:cNvSpPr>
          <p:nvPr>
            <p:ph type="ftr" sz="quarter" idx="11"/>
          </p:nvPr>
        </p:nvSpPr>
        <p:spPr bwMode="auto">
          <a:xfrm rot="5400000">
            <a:off x="10045959" y="4117661"/>
            <a:ext cx="3657600" cy="512064"/>
          </a:xfrm>
        </p:spPr>
        <p:txBody>
          <a:bodyPr/>
          <a:lstStyle/>
          <a:p>
            <a:r>
              <a:rPr lang="es-ES" smtClean="0">
                <a:solidFill>
                  <a:srgbClr val="4E5B6F"/>
                </a:solidFill>
              </a:rPr>
              <a:t>Calor y temperatura                                                                Victoria Corral Rebollo</a:t>
            </a:r>
            <a:endParaRPr lang="es-ES">
              <a:solidFill>
                <a:srgbClr val="4E5B6F"/>
              </a:solidFill>
            </a:endParaRPr>
          </a:p>
        </p:txBody>
      </p:sp>
      <p:sp>
        <p:nvSpPr>
          <p:cNvPr id="10" name="9 Rectángulo"/>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2" name="11 Rectángulo"/>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4" name="13 Rectángulo"/>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9" name="18 Rectángulo"/>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10 Conector recto"/>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8" name="17 Conector recto"/>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20" name="19 Conector recto"/>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6" name="15 Conector recto"/>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5" name="14 Conector recto"/>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22" name="21 Conector recto"/>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27" name="26 Rectángulo"/>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1" name="20 Elipse"/>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3" name="22 Elipse"/>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4" name="23 Elipse"/>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6" name="25 Elipse"/>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5" name="24 Elipse"/>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9" name="28 Marcador de número de diapositiva"/>
          <p:cNvSpPr>
            <a:spLocks noGrp="1"/>
          </p:cNvSpPr>
          <p:nvPr>
            <p:ph type="sldNum" sz="quarter" idx="12"/>
          </p:nvPr>
        </p:nvSpPr>
        <p:spPr bwMode="auto">
          <a:xfrm>
            <a:off x="1767392" y="4928702"/>
            <a:ext cx="812800" cy="517524"/>
          </a:xfrm>
        </p:spPr>
        <p:txBody>
          <a:bodyPr/>
          <a:lstStyle/>
          <a:p>
            <a:fld id="{B11B65B7-93A5-4895-874F-5852B2E37CDF}" type="slidenum">
              <a:rPr lang="es-ES" smtClean="0"/>
              <a:pPr/>
              <a:t>‹Nº›</a:t>
            </a:fld>
            <a:endParaRPr lang="es-ES"/>
          </a:p>
        </p:txBody>
      </p:sp>
    </p:spTree>
    <p:extLst>
      <p:ext uri="{BB962C8B-B14F-4D97-AF65-F5344CB8AC3E}">
        <p14:creationId xmlns:p14="http://schemas.microsoft.com/office/powerpoint/2010/main" val="3628349092"/>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8" name="7 Marcador de contenido"/>
          <p:cNvSpPr>
            <a:spLocks noGrp="1"/>
          </p:cNvSpPr>
          <p:nvPr>
            <p:ph sz="quarter" idx="1"/>
          </p:nvPr>
        </p:nvSpPr>
        <p:spPr>
          <a:xfrm>
            <a:off x="609600" y="1600200"/>
            <a:ext cx="9956800" cy="487375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4"/>
          </p:nvPr>
        </p:nvSpPr>
        <p:spPr/>
        <p:txBody>
          <a:bodyPr rtlCol="0"/>
          <a:lstStyle/>
          <a:p>
            <a:fld id="{D75D121D-F877-482D-868D-3D1B23190B76}" type="datetime1">
              <a:rPr lang="es-ES" smtClean="0">
                <a:solidFill>
                  <a:srgbClr val="4E5B6F"/>
                </a:solidFill>
              </a:rPr>
              <a:t>12/11/2019</a:t>
            </a:fld>
            <a:endParaRPr lang="es-ES">
              <a:solidFill>
                <a:srgbClr val="4E5B6F"/>
              </a:solidFill>
            </a:endParaRPr>
          </a:p>
        </p:txBody>
      </p:sp>
      <p:sp>
        <p:nvSpPr>
          <p:cNvPr id="9" name="8 Marcador de número de diapositiva"/>
          <p:cNvSpPr>
            <a:spLocks noGrp="1"/>
          </p:cNvSpPr>
          <p:nvPr>
            <p:ph type="sldNum" sz="quarter" idx="15"/>
          </p:nvPr>
        </p:nvSpPr>
        <p:spPr/>
        <p:txBody>
          <a:bodyPr rtlCol="0"/>
          <a:lstStyle/>
          <a:p>
            <a:fld id="{B11B65B7-93A5-4895-874F-5852B2E37CDF}" type="slidenum">
              <a:rPr lang="es-ES" smtClean="0"/>
              <a:pPr/>
              <a:t>‹Nº›</a:t>
            </a:fld>
            <a:endParaRPr lang="es-ES"/>
          </a:p>
        </p:txBody>
      </p:sp>
      <p:sp>
        <p:nvSpPr>
          <p:cNvPr id="10" name="9 Marcador de pie de página"/>
          <p:cNvSpPr>
            <a:spLocks noGrp="1"/>
          </p:cNvSpPr>
          <p:nvPr>
            <p:ph type="ftr" sz="quarter" idx="16"/>
          </p:nvPr>
        </p:nvSpPr>
        <p:spPr/>
        <p:txBody>
          <a:bodyPr rtlCol="0"/>
          <a:lstStyle/>
          <a:p>
            <a:r>
              <a:rPr lang="es-ES" smtClean="0">
                <a:solidFill>
                  <a:srgbClr val="4E5B6F"/>
                </a:solidFill>
              </a:rPr>
              <a:t>Calor y temperatura                                                                Victoria Corral Rebollo</a:t>
            </a:r>
            <a:endParaRPr lang="es-ES">
              <a:solidFill>
                <a:srgbClr val="4E5B6F"/>
              </a:solidFill>
            </a:endParaRPr>
          </a:p>
        </p:txBody>
      </p:sp>
    </p:spTree>
    <p:extLst>
      <p:ext uri="{BB962C8B-B14F-4D97-AF65-F5344CB8AC3E}">
        <p14:creationId xmlns:p14="http://schemas.microsoft.com/office/powerpoint/2010/main" val="10284931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3048000" y="2895600"/>
            <a:ext cx="8229600" cy="2053590"/>
          </a:xfrm>
        </p:spPr>
        <p:txBody>
          <a:bodyPr/>
          <a:lstStyle>
            <a:lvl1pPr algn="l">
              <a:buNone/>
              <a:defRPr sz="3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048000" y="5010150"/>
            <a:ext cx="82296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bwMode="auto">
          <a:xfrm rot="5400000">
            <a:off x="10732008" y="1106932"/>
            <a:ext cx="2286000" cy="508000"/>
          </a:xfrm>
        </p:spPr>
        <p:txBody>
          <a:bodyPr/>
          <a:lstStyle/>
          <a:p>
            <a:fld id="{0DD35A87-9652-495F-8735-4D30387678AF}" type="datetime1">
              <a:rPr lang="es-ES" smtClean="0">
                <a:solidFill>
                  <a:srgbClr val="D6ECFF"/>
                </a:solidFill>
              </a:rPr>
              <a:t>12/11/2019</a:t>
            </a:fld>
            <a:endParaRPr lang="es-ES">
              <a:solidFill>
                <a:srgbClr val="D6ECFF"/>
              </a:solidFill>
            </a:endParaRPr>
          </a:p>
        </p:txBody>
      </p:sp>
      <p:sp>
        <p:nvSpPr>
          <p:cNvPr id="5" name="4 Marcador de pie de página"/>
          <p:cNvSpPr>
            <a:spLocks noGrp="1"/>
          </p:cNvSpPr>
          <p:nvPr>
            <p:ph type="ftr" sz="quarter" idx="11"/>
          </p:nvPr>
        </p:nvSpPr>
        <p:spPr bwMode="auto">
          <a:xfrm rot="5400000">
            <a:off x="10046208" y="4114800"/>
            <a:ext cx="3657600" cy="512064"/>
          </a:xfrm>
        </p:spPr>
        <p:txBody>
          <a:bodyPr/>
          <a:lstStyle/>
          <a:p>
            <a:r>
              <a:rPr lang="es-ES" smtClean="0">
                <a:solidFill>
                  <a:srgbClr val="D6ECFF"/>
                </a:solidFill>
              </a:rPr>
              <a:t>Calor y temperatura                                                                Victoria Corral Rebollo</a:t>
            </a:r>
            <a:endParaRPr lang="es-ES">
              <a:solidFill>
                <a:srgbClr val="D6ECFF"/>
              </a:solidFill>
            </a:endParaRPr>
          </a:p>
        </p:txBody>
      </p:sp>
      <p:sp>
        <p:nvSpPr>
          <p:cNvPr id="9" name="8 Rectángulo"/>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9 Rectángulo"/>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10 Rectángulo"/>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2" name="11 Rectángulo"/>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3" name="12 Conector recto"/>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14" name="13 Conector recto"/>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15" name="14 Conector recto"/>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16" name="15 Conector recto"/>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17" name="16 Conector recto"/>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18" name="17 Rectángulo"/>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19" name="18 Elipse"/>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0" name="19 Elipse"/>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1" name="20 Elipse"/>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2" name="21 Elipse"/>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3" name="22 Elipse"/>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6" name="25 Conector recto"/>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6" name="5 Marcador de número de diapositiva"/>
          <p:cNvSpPr>
            <a:spLocks noGrp="1"/>
          </p:cNvSpPr>
          <p:nvPr>
            <p:ph type="sldNum" sz="quarter" idx="12"/>
          </p:nvPr>
        </p:nvSpPr>
        <p:spPr bwMode="auto">
          <a:xfrm>
            <a:off x="1787488" y="4928702"/>
            <a:ext cx="812800" cy="517524"/>
          </a:xfrm>
        </p:spPr>
        <p:txBody>
          <a:bodyPr/>
          <a:lstStyle/>
          <a:p>
            <a:fld id="{B11B65B7-93A5-4895-874F-5852B2E37CDF}" type="slidenum">
              <a:rPr lang="es-ES" smtClean="0"/>
              <a:pPr/>
              <a:t>‹Nº›</a:t>
            </a:fld>
            <a:endParaRPr lang="es-ES"/>
          </a:p>
        </p:txBody>
      </p:sp>
    </p:spTree>
    <p:extLst>
      <p:ext uri="{BB962C8B-B14F-4D97-AF65-F5344CB8AC3E}">
        <p14:creationId xmlns:p14="http://schemas.microsoft.com/office/powerpoint/2010/main" val="1865668380"/>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44D63EEB-A363-43D4-8AA2-3083BF4BE906}" type="datetime1">
              <a:rPr lang="es-ES" smtClean="0">
                <a:solidFill>
                  <a:srgbClr val="4E5B6F"/>
                </a:solidFill>
              </a:rPr>
              <a:t>12/11/2019</a:t>
            </a:fld>
            <a:endParaRPr lang="es-ES">
              <a:solidFill>
                <a:srgbClr val="4E5B6F"/>
              </a:solidFill>
            </a:endParaRPr>
          </a:p>
        </p:txBody>
      </p:sp>
      <p:sp>
        <p:nvSpPr>
          <p:cNvPr id="6" name="5 Marcador de pie de página"/>
          <p:cNvSpPr>
            <a:spLocks noGrp="1"/>
          </p:cNvSpPr>
          <p:nvPr>
            <p:ph type="ftr" sz="quarter" idx="11"/>
          </p:nvPr>
        </p:nvSpPr>
        <p:spPr/>
        <p:txBody>
          <a:bodyPr/>
          <a:lstStyle/>
          <a:p>
            <a:r>
              <a:rPr lang="es-ES" smtClean="0">
                <a:solidFill>
                  <a:srgbClr val="4E5B6F"/>
                </a:solidFill>
              </a:rPr>
              <a:t>Calor y temperatura                                                                Victoria Corral Rebollo</a:t>
            </a:r>
            <a:endParaRPr lang="es-ES">
              <a:solidFill>
                <a:srgbClr val="4E5B6F"/>
              </a:solidFill>
            </a:endParaRPr>
          </a:p>
        </p:txBody>
      </p:sp>
      <p:sp>
        <p:nvSpPr>
          <p:cNvPr id="7" name="6 Marcador de número de diapositiva"/>
          <p:cNvSpPr>
            <a:spLocks noGrp="1"/>
          </p:cNvSpPr>
          <p:nvPr>
            <p:ph type="sldNum" sz="quarter" idx="12"/>
          </p:nvPr>
        </p:nvSpPr>
        <p:spPr/>
        <p:txBody>
          <a:bodyPr/>
          <a:lstStyle/>
          <a:p>
            <a:fld id="{B11B65B7-93A5-4895-874F-5852B2E37CDF}" type="slidenum">
              <a:rPr lang="es-ES" smtClean="0"/>
              <a:pPr/>
              <a:t>‹Nº›</a:t>
            </a:fld>
            <a:endParaRPr lang="es-ES"/>
          </a:p>
        </p:txBody>
      </p:sp>
      <p:sp>
        <p:nvSpPr>
          <p:cNvPr id="9" name="8 Marcador de contenido"/>
          <p:cNvSpPr>
            <a:spLocks noGrp="1"/>
          </p:cNvSpPr>
          <p:nvPr>
            <p:ph sz="quarter" idx="1"/>
          </p:nvPr>
        </p:nvSpPr>
        <p:spPr>
          <a:xfrm>
            <a:off x="609600" y="1600200"/>
            <a:ext cx="48768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5693664" y="1600200"/>
            <a:ext cx="48768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extLst>
      <p:ext uri="{BB962C8B-B14F-4D97-AF65-F5344CB8AC3E}">
        <p14:creationId xmlns:p14="http://schemas.microsoft.com/office/powerpoint/2010/main" val="17571395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3050"/>
            <a:ext cx="10058400" cy="1143000"/>
          </a:xfrm>
        </p:spPr>
        <p:txBody>
          <a:bodyPr anchor="b"/>
          <a:lstStyle>
            <a:lvl1pPr>
              <a:defRPr/>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C36FD26F-BC0A-4D77-AD49-0E40313F7CDF}" type="datetime1">
              <a:rPr lang="es-ES" smtClean="0">
                <a:solidFill>
                  <a:srgbClr val="4E5B6F"/>
                </a:solidFill>
              </a:rPr>
              <a:t>12/11/2019</a:t>
            </a:fld>
            <a:endParaRPr lang="es-ES">
              <a:solidFill>
                <a:srgbClr val="4E5B6F"/>
              </a:solidFill>
            </a:endParaRPr>
          </a:p>
        </p:txBody>
      </p:sp>
      <p:sp>
        <p:nvSpPr>
          <p:cNvPr id="8" name="7 Marcador de pie de página"/>
          <p:cNvSpPr>
            <a:spLocks noGrp="1"/>
          </p:cNvSpPr>
          <p:nvPr>
            <p:ph type="ftr" sz="quarter" idx="11"/>
          </p:nvPr>
        </p:nvSpPr>
        <p:spPr/>
        <p:txBody>
          <a:bodyPr/>
          <a:lstStyle/>
          <a:p>
            <a:r>
              <a:rPr lang="es-ES" smtClean="0">
                <a:solidFill>
                  <a:srgbClr val="4E5B6F"/>
                </a:solidFill>
              </a:rPr>
              <a:t>Calor y temperatura                                                                Victoria Corral Rebollo</a:t>
            </a:r>
            <a:endParaRPr lang="es-ES">
              <a:solidFill>
                <a:srgbClr val="4E5B6F"/>
              </a:solidFill>
            </a:endParaRPr>
          </a:p>
        </p:txBody>
      </p:sp>
      <p:sp>
        <p:nvSpPr>
          <p:cNvPr id="9" name="8 Marcador de número de diapositiva"/>
          <p:cNvSpPr>
            <a:spLocks noGrp="1"/>
          </p:cNvSpPr>
          <p:nvPr>
            <p:ph type="sldNum" sz="quarter" idx="12"/>
          </p:nvPr>
        </p:nvSpPr>
        <p:spPr/>
        <p:txBody>
          <a:bodyPr/>
          <a:lstStyle/>
          <a:p>
            <a:fld id="{B11B65B7-93A5-4895-874F-5852B2E37CDF}" type="slidenum">
              <a:rPr lang="es-ES" smtClean="0"/>
              <a:pPr/>
              <a:t>‹Nº›</a:t>
            </a:fld>
            <a:endParaRPr lang="es-ES"/>
          </a:p>
        </p:txBody>
      </p:sp>
      <p:sp>
        <p:nvSpPr>
          <p:cNvPr id="11" name="10 Marcador de contenido"/>
          <p:cNvSpPr>
            <a:spLocks noGrp="1"/>
          </p:cNvSpPr>
          <p:nvPr>
            <p:ph sz="quarter" idx="2"/>
          </p:nvPr>
        </p:nvSpPr>
        <p:spPr>
          <a:xfrm>
            <a:off x="609600" y="2362200"/>
            <a:ext cx="48768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5829300" y="2362200"/>
            <a:ext cx="48768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texto"/>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4" name="13 Marcador de texto"/>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extLst>
      <p:ext uri="{BB962C8B-B14F-4D97-AF65-F5344CB8AC3E}">
        <p14:creationId xmlns:p14="http://schemas.microsoft.com/office/powerpoint/2010/main" val="15905120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6" name="5 Marcador de fecha"/>
          <p:cNvSpPr>
            <a:spLocks noGrp="1"/>
          </p:cNvSpPr>
          <p:nvPr>
            <p:ph type="dt" sz="half" idx="10"/>
          </p:nvPr>
        </p:nvSpPr>
        <p:spPr/>
        <p:txBody>
          <a:bodyPr rtlCol="0"/>
          <a:lstStyle/>
          <a:p>
            <a:fld id="{3E2E3693-FAE3-4C9A-9CAB-9E2CFA4C720E}" type="datetime1">
              <a:rPr lang="es-ES" smtClean="0">
                <a:solidFill>
                  <a:srgbClr val="4E5B6F"/>
                </a:solidFill>
              </a:rPr>
              <a:t>12/11/2019</a:t>
            </a:fld>
            <a:endParaRPr lang="es-ES">
              <a:solidFill>
                <a:srgbClr val="4E5B6F"/>
              </a:solidFill>
            </a:endParaRPr>
          </a:p>
        </p:txBody>
      </p:sp>
      <p:sp>
        <p:nvSpPr>
          <p:cNvPr id="7" name="6 Marcador de número de diapositiva"/>
          <p:cNvSpPr>
            <a:spLocks noGrp="1"/>
          </p:cNvSpPr>
          <p:nvPr>
            <p:ph type="sldNum" sz="quarter" idx="11"/>
          </p:nvPr>
        </p:nvSpPr>
        <p:spPr/>
        <p:txBody>
          <a:bodyPr rtlCol="0"/>
          <a:lstStyle/>
          <a:p>
            <a:fld id="{B11B65B7-93A5-4895-874F-5852B2E37CDF}" type="slidenum">
              <a:rPr lang="es-ES" smtClean="0"/>
              <a:pPr/>
              <a:t>‹Nº›</a:t>
            </a:fld>
            <a:endParaRPr lang="es-ES"/>
          </a:p>
        </p:txBody>
      </p:sp>
      <p:sp>
        <p:nvSpPr>
          <p:cNvPr id="8" name="7 Marcador de pie de página"/>
          <p:cNvSpPr>
            <a:spLocks noGrp="1"/>
          </p:cNvSpPr>
          <p:nvPr>
            <p:ph type="ftr" sz="quarter" idx="12"/>
          </p:nvPr>
        </p:nvSpPr>
        <p:spPr/>
        <p:txBody>
          <a:bodyPr rtlCol="0"/>
          <a:lstStyle/>
          <a:p>
            <a:r>
              <a:rPr lang="es-ES" smtClean="0">
                <a:solidFill>
                  <a:srgbClr val="4E5B6F"/>
                </a:solidFill>
              </a:rPr>
              <a:t>Calor y temperatura                                                                Victoria Corral Rebollo</a:t>
            </a:r>
            <a:endParaRPr lang="es-ES">
              <a:solidFill>
                <a:srgbClr val="4E5B6F"/>
              </a:solidFill>
            </a:endParaRPr>
          </a:p>
        </p:txBody>
      </p:sp>
    </p:spTree>
    <p:extLst>
      <p:ext uri="{BB962C8B-B14F-4D97-AF65-F5344CB8AC3E}">
        <p14:creationId xmlns:p14="http://schemas.microsoft.com/office/powerpoint/2010/main" val="2673042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61E3C283-4CB0-49B3-96B2-2FCBF4B461D3}" type="datetime1">
              <a:rPr lang="es-ES" smtClean="0"/>
              <a:t>12/11/2019</a:t>
            </a:fld>
            <a:endParaRPr lang="es-ES"/>
          </a:p>
        </p:txBody>
      </p:sp>
      <p:sp>
        <p:nvSpPr>
          <p:cNvPr id="6" name="Marcador de pie de página 5"/>
          <p:cNvSpPr>
            <a:spLocks noGrp="1"/>
          </p:cNvSpPr>
          <p:nvPr>
            <p:ph type="ftr" sz="quarter" idx="11"/>
          </p:nvPr>
        </p:nvSpPr>
        <p:spPr/>
        <p:txBody>
          <a:bodyPr/>
          <a:lstStyle/>
          <a:p>
            <a:r>
              <a:rPr lang="es-ES" smtClean="0"/>
              <a:t>Calor y temperatura                                                                Victoria Corral Rebollo</a:t>
            </a:r>
            <a:endParaRPr lang="es-ES"/>
          </a:p>
        </p:txBody>
      </p:sp>
      <p:sp>
        <p:nvSpPr>
          <p:cNvPr id="7" name="Marcador de número de diapositiva 6"/>
          <p:cNvSpPr>
            <a:spLocks noGrp="1"/>
          </p:cNvSpPr>
          <p:nvPr>
            <p:ph type="sldNum" sz="quarter" idx="12"/>
          </p:nvPr>
        </p:nvSpPr>
        <p:spPr/>
        <p:txBody>
          <a:bodyPr/>
          <a:lstStyle/>
          <a:p>
            <a:fld id="{10ABE8CD-9E26-4DBB-BF0B-FBE80C2BB09C}" type="slidenum">
              <a:rPr lang="es-ES" smtClean="0"/>
              <a:t>‹Nº›</a:t>
            </a:fld>
            <a:endParaRPr lang="es-ES"/>
          </a:p>
        </p:txBody>
      </p:sp>
    </p:spTree>
    <p:extLst>
      <p:ext uri="{BB962C8B-B14F-4D97-AF65-F5344CB8AC3E}">
        <p14:creationId xmlns:p14="http://schemas.microsoft.com/office/powerpoint/2010/main" val="12313890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BF4F9C6-0E66-4AB6-BC54-D16FDCAA5E90}" type="datetime1">
              <a:rPr lang="es-ES" smtClean="0">
                <a:solidFill>
                  <a:srgbClr val="4E5B6F"/>
                </a:solidFill>
              </a:rPr>
              <a:t>12/11/2019</a:t>
            </a:fld>
            <a:endParaRPr lang="es-ES">
              <a:solidFill>
                <a:srgbClr val="4E5B6F"/>
              </a:solidFill>
            </a:endParaRPr>
          </a:p>
        </p:txBody>
      </p:sp>
      <p:sp>
        <p:nvSpPr>
          <p:cNvPr id="3" name="2 Marcador de pie de página"/>
          <p:cNvSpPr>
            <a:spLocks noGrp="1"/>
          </p:cNvSpPr>
          <p:nvPr>
            <p:ph type="ftr" sz="quarter" idx="11"/>
          </p:nvPr>
        </p:nvSpPr>
        <p:spPr/>
        <p:txBody>
          <a:bodyPr/>
          <a:lstStyle/>
          <a:p>
            <a:r>
              <a:rPr lang="es-ES" smtClean="0">
                <a:solidFill>
                  <a:srgbClr val="4E5B6F"/>
                </a:solidFill>
              </a:rPr>
              <a:t>Calor y temperatura                                                                Victoria Corral Rebollo</a:t>
            </a:r>
            <a:endParaRPr lang="es-ES">
              <a:solidFill>
                <a:srgbClr val="4E5B6F"/>
              </a:solidFill>
            </a:endParaRPr>
          </a:p>
        </p:txBody>
      </p:sp>
      <p:sp>
        <p:nvSpPr>
          <p:cNvPr id="4" name="3 Marcador de número de diapositiva"/>
          <p:cNvSpPr>
            <a:spLocks noGrp="1"/>
          </p:cNvSpPr>
          <p:nvPr>
            <p:ph type="sldNum" sz="quarter" idx="12"/>
          </p:nvPr>
        </p:nvSpPr>
        <p:spPr/>
        <p:txBody>
          <a:bodyPr/>
          <a:lstStyle/>
          <a:p>
            <a:fld id="{B11B65B7-93A5-4895-874F-5852B2E37CDF}" type="slidenum">
              <a:rPr lang="es-ES" smtClean="0"/>
              <a:pPr/>
              <a:t>‹Nº›</a:t>
            </a:fld>
            <a:endParaRPr lang="es-ES"/>
          </a:p>
        </p:txBody>
      </p:sp>
    </p:spTree>
    <p:extLst>
      <p:ext uri="{BB962C8B-B14F-4D97-AF65-F5344CB8AC3E}">
        <p14:creationId xmlns:p14="http://schemas.microsoft.com/office/powerpoint/2010/main" val="20684675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prstClr val="black"/>
              </a:solidFill>
            </a:endParaRPr>
          </a:p>
        </p:txBody>
      </p:sp>
      <p:sp>
        <p:nvSpPr>
          <p:cNvPr id="2" name="1 Título"/>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Conector recto"/>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prstClr val="black"/>
              </a:solidFill>
            </a:endParaRPr>
          </a:p>
        </p:txBody>
      </p:sp>
      <p:sp>
        <p:nvSpPr>
          <p:cNvPr id="9" name="8 Conector recto"/>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sz="1800" dirty="0">
              <a:solidFill>
                <a:prstClr val="black"/>
              </a:solidFill>
            </a:endParaRPr>
          </a:p>
        </p:txBody>
      </p:sp>
      <p:sp>
        <p:nvSpPr>
          <p:cNvPr id="11" name="10 Conector recto"/>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2" name="11 Rectángulo"/>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3" name="12 Conector recto"/>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4" name="13 Elipse"/>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18" name="17 Marcador de contenido"/>
          <p:cNvSpPr>
            <a:spLocks noGrp="1"/>
          </p:cNvSpPr>
          <p:nvPr>
            <p:ph sz="quarter" idx="1"/>
          </p:nvPr>
        </p:nvSpPr>
        <p:spPr>
          <a:xfrm>
            <a:off x="406400" y="274320"/>
            <a:ext cx="7518400" cy="6327648"/>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4"/>
          </p:nvPr>
        </p:nvSpPr>
        <p:spPr/>
        <p:txBody>
          <a:bodyPr rtlCol="0"/>
          <a:lstStyle/>
          <a:p>
            <a:fld id="{304ACFFF-34D1-4535-8C79-DA9434D6E865}" type="datetime1">
              <a:rPr lang="es-ES" smtClean="0">
                <a:solidFill>
                  <a:srgbClr val="4E5B6F"/>
                </a:solidFill>
              </a:rPr>
              <a:t>12/11/2019</a:t>
            </a:fld>
            <a:endParaRPr lang="es-ES">
              <a:solidFill>
                <a:srgbClr val="4E5B6F"/>
              </a:solidFill>
            </a:endParaRPr>
          </a:p>
        </p:txBody>
      </p:sp>
      <p:sp>
        <p:nvSpPr>
          <p:cNvPr id="22" name="21 Marcador de número de diapositiva"/>
          <p:cNvSpPr>
            <a:spLocks noGrp="1"/>
          </p:cNvSpPr>
          <p:nvPr>
            <p:ph type="sldNum" sz="quarter" idx="15"/>
          </p:nvPr>
        </p:nvSpPr>
        <p:spPr/>
        <p:txBody>
          <a:bodyPr rtlCol="0"/>
          <a:lstStyle/>
          <a:p>
            <a:fld id="{B11B65B7-93A5-4895-874F-5852B2E37CDF}" type="slidenum">
              <a:rPr lang="es-ES" smtClean="0"/>
              <a:pPr/>
              <a:t>‹Nº›</a:t>
            </a:fld>
            <a:endParaRPr lang="es-ES"/>
          </a:p>
        </p:txBody>
      </p:sp>
      <p:sp>
        <p:nvSpPr>
          <p:cNvPr id="23" name="22 Marcador de pie de página"/>
          <p:cNvSpPr>
            <a:spLocks noGrp="1"/>
          </p:cNvSpPr>
          <p:nvPr>
            <p:ph type="ftr" sz="quarter" idx="16"/>
          </p:nvPr>
        </p:nvSpPr>
        <p:spPr/>
        <p:txBody>
          <a:bodyPr rtlCol="0"/>
          <a:lstStyle/>
          <a:p>
            <a:r>
              <a:rPr lang="es-ES" smtClean="0">
                <a:solidFill>
                  <a:srgbClr val="4E5B6F"/>
                </a:solidFill>
              </a:rPr>
              <a:t>Calor y temperatura                                                                Victoria Corral Rebollo</a:t>
            </a:r>
            <a:endParaRPr lang="es-ES">
              <a:solidFill>
                <a:srgbClr val="4E5B6F"/>
              </a:solidFill>
            </a:endParaRPr>
          </a:p>
        </p:txBody>
      </p:sp>
    </p:spTree>
    <p:extLst>
      <p:ext uri="{BB962C8B-B14F-4D97-AF65-F5344CB8AC3E}">
        <p14:creationId xmlns:p14="http://schemas.microsoft.com/office/powerpoint/2010/main" val="3208448002"/>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Conector recto"/>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3" name="12 Elipse"/>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 name="1 Título"/>
          <p:cNvSpPr>
            <a:spLocks noGrp="1"/>
          </p:cNvSpPr>
          <p:nvPr>
            <p:ph type="title"/>
          </p:nvPr>
        </p:nvSpPr>
        <p:spPr>
          <a:xfrm rot="5400000">
            <a:off x="5518404" y="3124200"/>
            <a:ext cx="6309360" cy="609600"/>
          </a:xfrm>
        </p:spPr>
        <p:txBody>
          <a:bodyPr anchor="b"/>
          <a:lstStyle>
            <a:lvl1pPr algn="l">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9021064" y="264795"/>
            <a:ext cx="2032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10" name="9 Conector recto"/>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1" name="10 Rectángulo"/>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2" name="11 Conector recto"/>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9" name="18 Conector recto"/>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prstClr val="black"/>
              </a:solidFill>
            </a:endParaRPr>
          </a:p>
        </p:txBody>
      </p:sp>
      <p:sp>
        <p:nvSpPr>
          <p:cNvPr id="20" name="19 Conector recto"/>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sz="1800" dirty="0">
              <a:solidFill>
                <a:prstClr val="black"/>
              </a:solidFill>
            </a:endParaRPr>
          </a:p>
        </p:txBody>
      </p:sp>
      <p:sp>
        <p:nvSpPr>
          <p:cNvPr id="17" name="16 Marcador de fecha"/>
          <p:cNvSpPr>
            <a:spLocks noGrp="1"/>
          </p:cNvSpPr>
          <p:nvPr>
            <p:ph type="dt" sz="half" idx="10"/>
          </p:nvPr>
        </p:nvSpPr>
        <p:spPr/>
        <p:txBody>
          <a:bodyPr rtlCol="0"/>
          <a:lstStyle/>
          <a:p>
            <a:fld id="{862C00AD-5455-49B4-A65B-BE053DA53B6E}" type="datetime1">
              <a:rPr lang="es-ES" smtClean="0">
                <a:solidFill>
                  <a:srgbClr val="4E5B6F"/>
                </a:solidFill>
              </a:rPr>
              <a:t>12/11/2019</a:t>
            </a:fld>
            <a:endParaRPr lang="es-ES">
              <a:solidFill>
                <a:srgbClr val="4E5B6F"/>
              </a:solidFill>
            </a:endParaRPr>
          </a:p>
        </p:txBody>
      </p:sp>
      <p:sp>
        <p:nvSpPr>
          <p:cNvPr id="18" name="17 Marcador de número de diapositiva"/>
          <p:cNvSpPr>
            <a:spLocks noGrp="1"/>
          </p:cNvSpPr>
          <p:nvPr>
            <p:ph type="sldNum" sz="quarter" idx="11"/>
          </p:nvPr>
        </p:nvSpPr>
        <p:spPr/>
        <p:txBody>
          <a:bodyPr rtlCol="0"/>
          <a:lstStyle/>
          <a:p>
            <a:fld id="{B11B65B7-93A5-4895-874F-5852B2E37CDF}" type="slidenum">
              <a:rPr lang="es-ES" smtClean="0"/>
              <a:pPr/>
              <a:t>‹Nº›</a:t>
            </a:fld>
            <a:endParaRPr lang="es-ES"/>
          </a:p>
        </p:txBody>
      </p:sp>
      <p:sp>
        <p:nvSpPr>
          <p:cNvPr id="21" name="20 Marcador de pie de página"/>
          <p:cNvSpPr>
            <a:spLocks noGrp="1"/>
          </p:cNvSpPr>
          <p:nvPr>
            <p:ph type="ftr" sz="quarter" idx="12"/>
          </p:nvPr>
        </p:nvSpPr>
        <p:spPr/>
        <p:txBody>
          <a:bodyPr rtlCol="0"/>
          <a:lstStyle/>
          <a:p>
            <a:r>
              <a:rPr lang="es-ES" smtClean="0">
                <a:solidFill>
                  <a:srgbClr val="4E5B6F"/>
                </a:solidFill>
              </a:rPr>
              <a:t>Calor y temperatura                                                                Victoria Corral Rebollo</a:t>
            </a:r>
            <a:endParaRPr lang="es-ES">
              <a:solidFill>
                <a:srgbClr val="4E5B6F"/>
              </a:solidFill>
            </a:endParaRPr>
          </a:p>
        </p:txBody>
      </p:sp>
    </p:spTree>
    <p:extLst>
      <p:ext uri="{BB962C8B-B14F-4D97-AF65-F5344CB8AC3E}">
        <p14:creationId xmlns:p14="http://schemas.microsoft.com/office/powerpoint/2010/main" val="2166200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9EB48808-F084-492B-8702-8667CEF24842}" type="datetime1">
              <a:rPr lang="es-ES" smtClean="0">
                <a:solidFill>
                  <a:srgbClr val="4E5B6F"/>
                </a:solidFill>
              </a:rPr>
              <a:t>12/11/2019</a:t>
            </a:fld>
            <a:endParaRPr lang="es-ES">
              <a:solidFill>
                <a:srgbClr val="4E5B6F"/>
              </a:solidFill>
            </a:endParaRPr>
          </a:p>
        </p:txBody>
      </p:sp>
      <p:sp>
        <p:nvSpPr>
          <p:cNvPr id="5" name="4 Marcador de pie de página"/>
          <p:cNvSpPr>
            <a:spLocks noGrp="1"/>
          </p:cNvSpPr>
          <p:nvPr>
            <p:ph type="ftr" sz="quarter" idx="11"/>
          </p:nvPr>
        </p:nvSpPr>
        <p:spPr/>
        <p:txBody>
          <a:bodyPr/>
          <a:lstStyle/>
          <a:p>
            <a:r>
              <a:rPr lang="es-ES" smtClean="0">
                <a:solidFill>
                  <a:srgbClr val="4E5B6F"/>
                </a:solidFill>
              </a:rPr>
              <a:t>Calor y temperatura                                                                Victoria Corral Rebollo</a:t>
            </a:r>
            <a:endParaRPr lang="es-ES">
              <a:solidFill>
                <a:srgbClr val="4E5B6F"/>
              </a:solidFill>
            </a:endParaRPr>
          </a:p>
        </p:txBody>
      </p:sp>
      <p:sp>
        <p:nvSpPr>
          <p:cNvPr id="6" name="5 Marcador de número de diapositiva"/>
          <p:cNvSpPr>
            <a:spLocks noGrp="1"/>
          </p:cNvSpPr>
          <p:nvPr>
            <p:ph type="sldNum" sz="quarter" idx="12"/>
          </p:nvPr>
        </p:nvSpPr>
        <p:spPr/>
        <p:txBody>
          <a:bodyPr/>
          <a:lstStyle/>
          <a:p>
            <a:fld id="{B11B65B7-93A5-4895-874F-5852B2E37CDF}" type="slidenum">
              <a:rPr lang="es-ES" smtClean="0"/>
              <a:pPr/>
              <a:t>‹Nº›</a:t>
            </a:fld>
            <a:endParaRPr lang="es-ES"/>
          </a:p>
        </p:txBody>
      </p:sp>
    </p:spTree>
    <p:extLst>
      <p:ext uri="{BB962C8B-B14F-4D97-AF65-F5344CB8AC3E}">
        <p14:creationId xmlns:p14="http://schemas.microsoft.com/office/powerpoint/2010/main" val="22277976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40"/>
            <a:ext cx="22352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609600" y="274639"/>
            <a:ext cx="80264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4C069354-4F90-48C0-A3FA-E186ECDAA490}" type="datetime1">
              <a:rPr lang="es-ES" smtClean="0">
                <a:solidFill>
                  <a:srgbClr val="4E5B6F"/>
                </a:solidFill>
              </a:rPr>
              <a:t>12/11/2019</a:t>
            </a:fld>
            <a:endParaRPr lang="es-ES">
              <a:solidFill>
                <a:srgbClr val="4E5B6F"/>
              </a:solidFill>
            </a:endParaRPr>
          </a:p>
        </p:txBody>
      </p:sp>
      <p:sp>
        <p:nvSpPr>
          <p:cNvPr id="5" name="4 Marcador de pie de página"/>
          <p:cNvSpPr>
            <a:spLocks noGrp="1"/>
          </p:cNvSpPr>
          <p:nvPr>
            <p:ph type="ftr" sz="quarter" idx="11"/>
          </p:nvPr>
        </p:nvSpPr>
        <p:spPr/>
        <p:txBody>
          <a:bodyPr/>
          <a:lstStyle/>
          <a:p>
            <a:r>
              <a:rPr lang="es-ES" smtClean="0">
                <a:solidFill>
                  <a:srgbClr val="4E5B6F"/>
                </a:solidFill>
              </a:rPr>
              <a:t>Calor y temperatura                                                                Victoria Corral Rebollo</a:t>
            </a:r>
            <a:endParaRPr lang="es-ES">
              <a:solidFill>
                <a:srgbClr val="4E5B6F"/>
              </a:solidFill>
            </a:endParaRPr>
          </a:p>
        </p:txBody>
      </p:sp>
      <p:sp>
        <p:nvSpPr>
          <p:cNvPr id="6" name="5 Marcador de número de diapositiva"/>
          <p:cNvSpPr>
            <a:spLocks noGrp="1"/>
          </p:cNvSpPr>
          <p:nvPr>
            <p:ph type="sldNum" sz="quarter" idx="12"/>
          </p:nvPr>
        </p:nvSpPr>
        <p:spPr/>
        <p:txBody>
          <a:bodyPr/>
          <a:lstStyle/>
          <a:p>
            <a:fld id="{B11B65B7-93A5-4895-874F-5852B2E37CDF}" type="slidenum">
              <a:rPr lang="es-ES" smtClean="0"/>
              <a:pPr/>
              <a:t>‹Nº›</a:t>
            </a:fld>
            <a:endParaRPr lang="es-ES"/>
          </a:p>
        </p:txBody>
      </p:sp>
    </p:spTree>
    <p:extLst>
      <p:ext uri="{BB962C8B-B14F-4D97-AF65-F5344CB8AC3E}">
        <p14:creationId xmlns:p14="http://schemas.microsoft.com/office/powerpoint/2010/main" val="3237612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74111024-2AAD-4AFE-A809-600E0F85473A}" type="datetime1">
              <a:rPr lang="es-ES" smtClean="0"/>
              <a:t>12/11/2019</a:t>
            </a:fld>
            <a:endParaRPr lang="es-ES"/>
          </a:p>
        </p:txBody>
      </p:sp>
      <p:sp>
        <p:nvSpPr>
          <p:cNvPr id="8" name="Marcador de pie de página 7"/>
          <p:cNvSpPr>
            <a:spLocks noGrp="1"/>
          </p:cNvSpPr>
          <p:nvPr>
            <p:ph type="ftr" sz="quarter" idx="11"/>
          </p:nvPr>
        </p:nvSpPr>
        <p:spPr/>
        <p:txBody>
          <a:bodyPr/>
          <a:lstStyle/>
          <a:p>
            <a:r>
              <a:rPr lang="es-ES" smtClean="0"/>
              <a:t>Calor y temperatura                                                                Victoria Corral Rebollo</a:t>
            </a:r>
            <a:endParaRPr lang="es-ES"/>
          </a:p>
        </p:txBody>
      </p:sp>
      <p:sp>
        <p:nvSpPr>
          <p:cNvPr id="9" name="Marcador de número de diapositiva 8"/>
          <p:cNvSpPr>
            <a:spLocks noGrp="1"/>
          </p:cNvSpPr>
          <p:nvPr>
            <p:ph type="sldNum" sz="quarter" idx="12"/>
          </p:nvPr>
        </p:nvSpPr>
        <p:spPr/>
        <p:txBody>
          <a:bodyPr/>
          <a:lstStyle/>
          <a:p>
            <a:fld id="{10ABE8CD-9E26-4DBB-BF0B-FBE80C2BB09C}" type="slidenum">
              <a:rPr lang="es-ES" smtClean="0"/>
              <a:t>‹Nº›</a:t>
            </a:fld>
            <a:endParaRPr lang="es-ES"/>
          </a:p>
        </p:txBody>
      </p:sp>
    </p:spTree>
    <p:extLst>
      <p:ext uri="{BB962C8B-B14F-4D97-AF65-F5344CB8AC3E}">
        <p14:creationId xmlns:p14="http://schemas.microsoft.com/office/powerpoint/2010/main" val="3917928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47196574-BD46-4DEE-AB92-ED8D12CFBAC0}" type="datetime1">
              <a:rPr lang="es-ES" smtClean="0"/>
              <a:t>12/11/2019</a:t>
            </a:fld>
            <a:endParaRPr lang="es-ES"/>
          </a:p>
        </p:txBody>
      </p:sp>
      <p:sp>
        <p:nvSpPr>
          <p:cNvPr id="4" name="Marcador de pie de página 3"/>
          <p:cNvSpPr>
            <a:spLocks noGrp="1"/>
          </p:cNvSpPr>
          <p:nvPr>
            <p:ph type="ftr" sz="quarter" idx="11"/>
          </p:nvPr>
        </p:nvSpPr>
        <p:spPr/>
        <p:txBody>
          <a:bodyPr/>
          <a:lstStyle/>
          <a:p>
            <a:r>
              <a:rPr lang="es-ES" smtClean="0"/>
              <a:t>Calor y temperatura                                                                Victoria Corral Rebollo</a:t>
            </a:r>
            <a:endParaRPr lang="es-ES"/>
          </a:p>
        </p:txBody>
      </p:sp>
      <p:sp>
        <p:nvSpPr>
          <p:cNvPr id="5" name="Marcador de número de diapositiva 4"/>
          <p:cNvSpPr>
            <a:spLocks noGrp="1"/>
          </p:cNvSpPr>
          <p:nvPr>
            <p:ph type="sldNum" sz="quarter" idx="12"/>
          </p:nvPr>
        </p:nvSpPr>
        <p:spPr/>
        <p:txBody>
          <a:bodyPr/>
          <a:lstStyle/>
          <a:p>
            <a:fld id="{10ABE8CD-9E26-4DBB-BF0B-FBE80C2BB09C}" type="slidenum">
              <a:rPr lang="es-ES" smtClean="0"/>
              <a:t>‹Nº›</a:t>
            </a:fld>
            <a:endParaRPr lang="es-ES"/>
          </a:p>
        </p:txBody>
      </p:sp>
    </p:spTree>
    <p:extLst>
      <p:ext uri="{BB962C8B-B14F-4D97-AF65-F5344CB8AC3E}">
        <p14:creationId xmlns:p14="http://schemas.microsoft.com/office/powerpoint/2010/main" val="1101689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9CA7420-9DF7-4BCB-97DD-E21E46644BB2}" type="datetime1">
              <a:rPr lang="es-ES" smtClean="0"/>
              <a:t>12/11/2019</a:t>
            </a:fld>
            <a:endParaRPr lang="es-ES"/>
          </a:p>
        </p:txBody>
      </p:sp>
      <p:sp>
        <p:nvSpPr>
          <p:cNvPr id="3" name="Marcador de pie de página 2"/>
          <p:cNvSpPr>
            <a:spLocks noGrp="1"/>
          </p:cNvSpPr>
          <p:nvPr>
            <p:ph type="ftr" sz="quarter" idx="11"/>
          </p:nvPr>
        </p:nvSpPr>
        <p:spPr/>
        <p:txBody>
          <a:bodyPr/>
          <a:lstStyle/>
          <a:p>
            <a:r>
              <a:rPr lang="es-ES" smtClean="0"/>
              <a:t>Calor y temperatura                                                                Victoria Corral Rebollo</a:t>
            </a:r>
            <a:endParaRPr lang="es-ES"/>
          </a:p>
        </p:txBody>
      </p:sp>
      <p:sp>
        <p:nvSpPr>
          <p:cNvPr id="4" name="Marcador de número de diapositiva 3"/>
          <p:cNvSpPr>
            <a:spLocks noGrp="1"/>
          </p:cNvSpPr>
          <p:nvPr>
            <p:ph type="sldNum" sz="quarter" idx="12"/>
          </p:nvPr>
        </p:nvSpPr>
        <p:spPr/>
        <p:txBody>
          <a:bodyPr/>
          <a:lstStyle/>
          <a:p>
            <a:fld id="{10ABE8CD-9E26-4DBB-BF0B-FBE80C2BB09C}" type="slidenum">
              <a:rPr lang="es-ES" smtClean="0"/>
              <a:t>‹Nº›</a:t>
            </a:fld>
            <a:endParaRPr lang="es-ES"/>
          </a:p>
        </p:txBody>
      </p:sp>
    </p:spTree>
    <p:extLst>
      <p:ext uri="{BB962C8B-B14F-4D97-AF65-F5344CB8AC3E}">
        <p14:creationId xmlns:p14="http://schemas.microsoft.com/office/powerpoint/2010/main" val="4216488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AE6C08FF-A50C-41B5-B33B-C921733AFB2C}" type="datetime1">
              <a:rPr lang="es-ES" smtClean="0"/>
              <a:t>12/11/2019</a:t>
            </a:fld>
            <a:endParaRPr lang="es-ES"/>
          </a:p>
        </p:txBody>
      </p:sp>
      <p:sp>
        <p:nvSpPr>
          <p:cNvPr id="6" name="Marcador de pie de página 5"/>
          <p:cNvSpPr>
            <a:spLocks noGrp="1"/>
          </p:cNvSpPr>
          <p:nvPr>
            <p:ph type="ftr" sz="quarter" idx="11"/>
          </p:nvPr>
        </p:nvSpPr>
        <p:spPr/>
        <p:txBody>
          <a:bodyPr/>
          <a:lstStyle/>
          <a:p>
            <a:r>
              <a:rPr lang="es-ES" smtClean="0"/>
              <a:t>Calor y temperatura                                                                Victoria Corral Rebollo</a:t>
            </a:r>
            <a:endParaRPr lang="es-ES"/>
          </a:p>
        </p:txBody>
      </p:sp>
      <p:sp>
        <p:nvSpPr>
          <p:cNvPr id="7" name="Marcador de número de diapositiva 6"/>
          <p:cNvSpPr>
            <a:spLocks noGrp="1"/>
          </p:cNvSpPr>
          <p:nvPr>
            <p:ph type="sldNum" sz="quarter" idx="12"/>
          </p:nvPr>
        </p:nvSpPr>
        <p:spPr/>
        <p:txBody>
          <a:bodyPr/>
          <a:lstStyle/>
          <a:p>
            <a:fld id="{10ABE8CD-9E26-4DBB-BF0B-FBE80C2BB09C}" type="slidenum">
              <a:rPr lang="es-ES" smtClean="0"/>
              <a:t>‹Nº›</a:t>
            </a:fld>
            <a:endParaRPr lang="es-ES"/>
          </a:p>
        </p:txBody>
      </p:sp>
    </p:spTree>
    <p:extLst>
      <p:ext uri="{BB962C8B-B14F-4D97-AF65-F5344CB8AC3E}">
        <p14:creationId xmlns:p14="http://schemas.microsoft.com/office/powerpoint/2010/main" val="128435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A1C8A599-0661-4256-8869-653D0E56A713}" type="datetime1">
              <a:rPr lang="es-ES" smtClean="0"/>
              <a:t>12/11/2019</a:t>
            </a:fld>
            <a:endParaRPr lang="es-ES"/>
          </a:p>
        </p:txBody>
      </p:sp>
      <p:sp>
        <p:nvSpPr>
          <p:cNvPr id="6" name="Marcador de pie de página 5"/>
          <p:cNvSpPr>
            <a:spLocks noGrp="1"/>
          </p:cNvSpPr>
          <p:nvPr>
            <p:ph type="ftr" sz="quarter" idx="11"/>
          </p:nvPr>
        </p:nvSpPr>
        <p:spPr/>
        <p:txBody>
          <a:bodyPr/>
          <a:lstStyle/>
          <a:p>
            <a:r>
              <a:rPr lang="es-ES" smtClean="0"/>
              <a:t>Calor y temperatura                                                                Victoria Corral Rebollo</a:t>
            </a:r>
            <a:endParaRPr lang="es-ES"/>
          </a:p>
        </p:txBody>
      </p:sp>
      <p:sp>
        <p:nvSpPr>
          <p:cNvPr id="7" name="Marcador de número de diapositiva 6"/>
          <p:cNvSpPr>
            <a:spLocks noGrp="1"/>
          </p:cNvSpPr>
          <p:nvPr>
            <p:ph type="sldNum" sz="quarter" idx="12"/>
          </p:nvPr>
        </p:nvSpPr>
        <p:spPr/>
        <p:txBody>
          <a:bodyPr/>
          <a:lstStyle/>
          <a:p>
            <a:fld id="{10ABE8CD-9E26-4DBB-BF0B-FBE80C2BB09C}" type="slidenum">
              <a:rPr lang="es-ES" smtClean="0"/>
              <a:t>‹Nº›</a:t>
            </a:fld>
            <a:endParaRPr lang="es-ES"/>
          </a:p>
        </p:txBody>
      </p:sp>
    </p:spTree>
    <p:extLst>
      <p:ext uri="{BB962C8B-B14F-4D97-AF65-F5344CB8AC3E}">
        <p14:creationId xmlns:p14="http://schemas.microsoft.com/office/powerpoint/2010/main" val="2296971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710083-2DDE-428D-941A-A5DB109DF8B5}" type="datetime1">
              <a:rPr lang="es-ES" smtClean="0"/>
              <a:t>12/11/2019</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smtClean="0"/>
              <a:t>Calor y temperatura                                                                Victoria Corral Rebollo</a:t>
            </a:r>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ABE8CD-9E26-4DBB-BF0B-FBE80C2BB09C}" type="slidenum">
              <a:rPr lang="es-ES" smtClean="0"/>
              <a:t>‹Nº›</a:t>
            </a:fld>
            <a:endParaRPr lang="es-ES"/>
          </a:p>
        </p:txBody>
      </p:sp>
    </p:spTree>
    <p:extLst>
      <p:ext uri="{BB962C8B-B14F-4D97-AF65-F5344CB8AC3E}">
        <p14:creationId xmlns:p14="http://schemas.microsoft.com/office/powerpoint/2010/main" val="22671162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Conector recto"/>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prstClr val="black"/>
              </a:solidFill>
            </a:endParaRPr>
          </a:p>
        </p:txBody>
      </p:sp>
      <p:sp>
        <p:nvSpPr>
          <p:cNvPr id="22" name="21 Marcador de título"/>
          <p:cNvSpPr>
            <a:spLocks noGrp="1"/>
          </p:cNvSpPr>
          <p:nvPr>
            <p:ph type="title"/>
          </p:nvPr>
        </p:nvSpPr>
        <p:spPr>
          <a:xfrm>
            <a:off x="609600" y="274638"/>
            <a:ext cx="9956800" cy="1143000"/>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609600" y="1600200"/>
            <a:ext cx="9956800" cy="487375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fld id="{A6FC77E6-C8D9-41E5-9FCE-C88D09938E93}" type="datetime1">
              <a:rPr lang="es-ES" smtClean="0">
                <a:solidFill>
                  <a:srgbClr val="4E5B6F"/>
                </a:solidFill>
              </a:rPr>
              <a:t>12/11/2019</a:t>
            </a:fld>
            <a:endParaRPr lang="es-ES">
              <a:solidFill>
                <a:srgbClr val="4E5B6F"/>
              </a:solidFill>
            </a:endParaRPr>
          </a:p>
        </p:txBody>
      </p:sp>
      <p:sp>
        <p:nvSpPr>
          <p:cNvPr id="3" name="2 Marcador de pie de página"/>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r>
              <a:rPr lang="es-ES" smtClean="0">
                <a:solidFill>
                  <a:srgbClr val="4E5B6F"/>
                </a:solidFill>
              </a:rPr>
              <a:t>Calor y temperatura                                                                Victoria Corral Rebollo</a:t>
            </a:r>
            <a:endParaRPr lang="es-ES">
              <a:solidFill>
                <a:srgbClr val="4E5B6F"/>
              </a:solidFill>
            </a:endParaRPr>
          </a:p>
        </p:txBody>
      </p:sp>
      <p:sp>
        <p:nvSpPr>
          <p:cNvPr id="7" name="6 Conector recto"/>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9" name="8 Conector recto"/>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0" name="9 Rectángulo"/>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10 Conector recto"/>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2" name="11 Elipse"/>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3" name="22 Marcador de número de diapositiva"/>
          <p:cNvSpPr>
            <a:spLocks noGrp="1"/>
          </p:cNvSpPr>
          <p:nvPr>
            <p:ph type="sldNum" sz="quarter" idx="4"/>
          </p:nvPr>
        </p:nvSpPr>
        <p:spPr>
          <a:xfrm>
            <a:off x="10838688" y="5734050"/>
            <a:ext cx="812800" cy="521208"/>
          </a:xfrm>
          <a:prstGeom prst="rect">
            <a:avLst/>
          </a:prstGeom>
        </p:spPr>
        <p:txBody>
          <a:bodyPr vert="horz" anchor="ctr"/>
          <a:lstStyle>
            <a:lvl1pPr algn="ctr" eaLnBrk="1" latinLnBrk="0" hangingPunct="1">
              <a:defRPr kumimoji="0" sz="1400" b="1">
                <a:solidFill>
                  <a:srgbClr val="FFFFFF"/>
                </a:solidFill>
              </a:defRPr>
            </a:lvl1pPr>
          </a:lstStyle>
          <a:p>
            <a:fld id="{B11B65B7-93A5-4895-874F-5852B2E37CDF}" type="slidenum">
              <a:rPr lang="es-ES" smtClean="0"/>
              <a:pPr/>
              <a:t>‹Nº›</a:t>
            </a:fld>
            <a:endParaRPr lang="es-ES"/>
          </a:p>
        </p:txBody>
      </p:sp>
    </p:spTree>
    <p:extLst>
      <p:ext uri="{BB962C8B-B14F-4D97-AF65-F5344CB8AC3E}">
        <p14:creationId xmlns:p14="http://schemas.microsoft.com/office/powerpoint/2010/main" val="32991413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Conector recto"/>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prstClr val="black"/>
              </a:solidFill>
            </a:endParaRPr>
          </a:p>
        </p:txBody>
      </p:sp>
      <p:sp>
        <p:nvSpPr>
          <p:cNvPr id="22" name="21 Marcador de título"/>
          <p:cNvSpPr>
            <a:spLocks noGrp="1"/>
          </p:cNvSpPr>
          <p:nvPr>
            <p:ph type="title"/>
          </p:nvPr>
        </p:nvSpPr>
        <p:spPr>
          <a:xfrm>
            <a:off x="609600" y="274638"/>
            <a:ext cx="9956800" cy="1143000"/>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609600" y="1600200"/>
            <a:ext cx="9956800" cy="487375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fld id="{9C58F32C-FCD3-4970-BA8C-9C50B353C89B}" type="datetime1">
              <a:rPr lang="es-ES" smtClean="0">
                <a:solidFill>
                  <a:srgbClr val="4E5B6F"/>
                </a:solidFill>
              </a:rPr>
              <a:t>12/11/2019</a:t>
            </a:fld>
            <a:endParaRPr lang="es-ES">
              <a:solidFill>
                <a:srgbClr val="4E5B6F"/>
              </a:solidFill>
            </a:endParaRPr>
          </a:p>
        </p:txBody>
      </p:sp>
      <p:sp>
        <p:nvSpPr>
          <p:cNvPr id="3" name="2 Marcador de pie de página"/>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r>
              <a:rPr lang="es-ES" smtClean="0">
                <a:solidFill>
                  <a:srgbClr val="4E5B6F"/>
                </a:solidFill>
              </a:rPr>
              <a:t>Calor y temperatura                                                                Victoria Corral Rebollo</a:t>
            </a:r>
            <a:endParaRPr lang="es-ES">
              <a:solidFill>
                <a:srgbClr val="4E5B6F"/>
              </a:solidFill>
            </a:endParaRPr>
          </a:p>
        </p:txBody>
      </p:sp>
      <p:sp>
        <p:nvSpPr>
          <p:cNvPr id="7" name="6 Conector recto"/>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9" name="8 Conector recto"/>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0" name="9 Rectángulo"/>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10 Conector recto"/>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2" name="11 Elipse"/>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3" name="22 Marcador de número de diapositiva"/>
          <p:cNvSpPr>
            <a:spLocks noGrp="1"/>
          </p:cNvSpPr>
          <p:nvPr>
            <p:ph type="sldNum" sz="quarter" idx="4"/>
          </p:nvPr>
        </p:nvSpPr>
        <p:spPr>
          <a:xfrm>
            <a:off x="10838688" y="5734050"/>
            <a:ext cx="812800" cy="521208"/>
          </a:xfrm>
          <a:prstGeom prst="rect">
            <a:avLst/>
          </a:prstGeom>
        </p:spPr>
        <p:txBody>
          <a:bodyPr vert="horz" anchor="ctr"/>
          <a:lstStyle>
            <a:lvl1pPr algn="ctr" eaLnBrk="1" latinLnBrk="0" hangingPunct="1">
              <a:defRPr kumimoji="0" sz="1400" b="1">
                <a:solidFill>
                  <a:srgbClr val="FFFFFF"/>
                </a:solidFill>
              </a:defRPr>
            </a:lvl1pPr>
          </a:lstStyle>
          <a:p>
            <a:fld id="{B11B65B7-93A5-4895-874F-5852B2E37CDF}" type="slidenum">
              <a:rPr lang="es-ES" smtClean="0"/>
              <a:pPr/>
              <a:t>‹Nº›</a:t>
            </a:fld>
            <a:endParaRPr lang="es-ES"/>
          </a:p>
        </p:txBody>
      </p:sp>
    </p:spTree>
    <p:extLst>
      <p:ext uri="{BB962C8B-B14F-4D97-AF65-F5344CB8AC3E}">
        <p14:creationId xmlns:p14="http://schemas.microsoft.com/office/powerpoint/2010/main" val="30947286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Conector recto"/>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prstClr val="black"/>
              </a:solidFill>
            </a:endParaRPr>
          </a:p>
        </p:txBody>
      </p:sp>
      <p:sp>
        <p:nvSpPr>
          <p:cNvPr id="22" name="21 Marcador de título"/>
          <p:cNvSpPr>
            <a:spLocks noGrp="1"/>
          </p:cNvSpPr>
          <p:nvPr>
            <p:ph type="title"/>
          </p:nvPr>
        </p:nvSpPr>
        <p:spPr>
          <a:xfrm>
            <a:off x="609600" y="274638"/>
            <a:ext cx="9956800" cy="1143000"/>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609600" y="1600200"/>
            <a:ext cx="9956800" cy="487375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fld id="{A29D09CE-2E57-4CA8-BB26-EAF18A95C21E}" type="datetime1">
              <a:rPr lang="es-ES" smtClean="0">
                <a:solidFill>
                  <a:srgbClr val="4E5B6F"/>
                </a:solidFill>
              </a:rPr>
              <a:t>12/11/2019</a:t>
            </a:fld>
            <a:endParaRPr lang="es-ES">
              <a:solidFill>
                <a:srgbClr val="4E5B6F"/>
              </a:solidFill>
            </a:endParaRPr>
          </a:p>
        </p:txBody>
      </p:sp>
      <p:sp>
        <p:nvSpPr>
          <p:cNvPr id="3" name="2 Marcador de pie de página"/>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r>
              <a:rPr lang="es-ES" smtClean="0">
                <a:solidFill>
                  <a:srgbClr val="4E5B6F"/>
                </a:solidFill>
              </a:rPr>
              <a:t>Calor y temperatura                                                                Victoria Corral Rebollo</a:t>
            </a:r>
            <a:endParaRPr lang="es-ES">
              <a:solidFill>
                <a:srgbClr val="4E5B6F"/>
              </a:solidFill>
            </a:endParaRPr>
          </a:p>
        </p:txBody>
      </p:sp>
      <p:sp>
        <p:nvSpPr>
          <p:cNvPr id="7" name="6 Conector recto"/>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9" name="8 Conector recto"/>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0" name="9 Rectángulo"/>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10 Conector recto"/>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2" name="11 Elipse"/>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3" name="22 Marcador de número de diapositiva"/>
          <p:cNvSpPr>
            <a:spLocks noGrp="1"/>
          </p:cNvSpPr>
          <p:nvPr>
            <p:ph type="sldNum" sz="quarter" idx="4"/>
          </p:nvPr>
        </p:nvSpPr>
        <p:spPr>
          <a:xfrm>
            <a:off x="10838688" y="5734050"/>
            <a:ext cx="812800" cy="521208"/>
          </a:xfrm>
          <a:prstGeom prst="rect">
            <a:avLst/>
          </a:prstGeom>
        </p:spPr>
        <p:txBody>
          <a:bodyPr vert="horz" anchor="ctr"/>
          <a:lstStyle>
            <a:lvl1pPr algn="ctr" eaLnBrk="1" latinLnBrk="0" hangingPunct="1">
              <a:defRPr kumimoji="0" sz="1400" b="1">
                <a:solidFill>
                  <a:srgbClr val="FFFFFF"/>
                </a:solidFill>
              </a:defRPr>
            </a:lvl1pPr>
          </a:lstStyle>
          <a:p>
            <a:fld id="{B11B65B7-93A5-4895-874F-5852B2E37CDF}" type="slidenum">
              <a:rPr lang="es-ES" smtClean="0"/>
              <a:pPr/>
              <a:t>‹Nº›</a:t>
            </a:fld>
            <a:endParaRPr lang="es-ES"/>
          </a:p>
        </p:txBody>
      </p:sp>
    </p:spTree>
    <p:extLst>
      <p:ext uri="{BB962C8B-B14F-4D97-AF65-F5344CB8AC3E}">
        <p14:creationId xmlns:p14="http://schemas.microsoft.com/office/powerpoint/2010/main" val="416830396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16.gif"/><Relationship Id="rId3" Type="http://schemas.openxmlformats.org/officeDocument/2006/relationships/image" Target="../media/image11.png"/><Relationship Id="rId7" Type="http://schemas.openxmlformats.org/officeDocument/2006/relationships/image" Target="../media/image15.gif"/><Relationship Id="rId2" Type="http://schemas.openxmlformats.org/officeDocument/2006/relationships/image" Target="../media/image10.png"/><Relationship Id="rId1" Type="http://schemas.openxmlformats.org/officeDocument/2006/relationships/slideLayout" Target="../slideLayouts/slideLayout18.xml"/><Relationship Id="rId6" Type="http://schemas.openxmlformats.org/officeDocument/2006/relationships/image" Target="../media/image14.jpeg"/><Relationship Id="rId5" Type="http://schemas.openxmlformats.org/officeDocument/2006/relationships/image" Target="../media/image13.jpeg"/><Relationship Id="rId10" Type="http://schemas.openxmlformats.org/officeDocument/2006/relationships/image" Target="../media/image3.jpeg"/><Relationship Id="rId4" Type="http://schemas.openxmlformats.org/officeDocument/2006/relationships/image" Target="../media/image12.png"/><Relationship Id="rId9" Type="http://schemas.openxmlformats.org/officeDocument/2006/relationships/image" Target="../media/image17.jpeg"/></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3.xml"/><Relationship Id="rId7" Type="http://schemas.openxmlformats.org/officeDocument/2006/relationships/image" Target="../media/image18.png"/><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20.jpeg"/><Relationship Id="rId4" Type="http://schemas.openxmlformats.org/officeDocument/2006/relationships/image" Target="../media/image3.jpeg"/><Relationship Id="rId9"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22.gif"/></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jpeg"/><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jpeg"/><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30.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jpeg"/><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jpeg"/><Relationship Id="rId1" Type="http://schemas.openxmlformats.org/officeDocument/2006/relationships/slideLayout" Target="../slideLayouts/slideLayout13.xml"/><Relationship Id="rId5" Type="http://schemas.openxmlformats.org/officeDocument/2006/relationships/image" Target="../media/image37.png"/><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8" Type="http://schemas.openxmlformats.org/officeDocument/2006/relationships/image" Target="../media/image44.gif"/><Relationship Id="rId3" Type="http://schemas.openxmlformats.org/officeDocument/2006/relationships/image" Target="../media/image43.png"/><Relationship Id="rId7" Type="http://schemas.openxmlformats.org/officeDocument/2006/relationships/image" Target="../media/image41.png"/><Relationship Id="rId2" Type="http://schemas.openxmlformats.org/officeDocument/2006/relationships/slideLayout" Target="../slideLayouts/slideLayout18.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40.png"/><Relationship Id="rId10" Type="http://schemas.openxmlformats.org/officeDocument/2006/relationships/image" Target="../media/image42.png"/><Relationship Id="rId4" Type="http://schemas.openxmlformats.org/officeDocument/2006/relationships/oleObject" Target="../embeddings/oleObject3.bin"/><Relationship Id="rId9" Type="http://schemas.openxmlformats.org/officeDocument/2006/relationships/oleObject" Target="../embeddings/oleObject5.bin"/></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jpeg"/><Relationship Id="rId1" Type="http://schemas.openxmlformats.org/officeDocument/2006/relationships/slideLayout" Target="../slideLayouts/slideLayout13.xml"/><Relationship Id="rId4" Type="http://schemas.openxmlformats.org/officeDocument/2006/relationships/image" Target="../media/image46.jpeg"/></Relationships>
</file>

<file path=ppt/slides/_rels/slide2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3.jpeg"/><Relationship Id="rId1" Type="http://schemas.openxmlformats.org/officeDocument/2006/relationships/slideLayout" Target="../slideLayouts/slideLayout13.xml"/><Relationship Id="rId5" Type="http://schemas.openxmlformats.org/officeDocument/2006/relationships/image" Target="../media/image49.jpeg"/><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50.jpeg"/></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810000" y="1640840"/>
            <a:ext cx="6172200" cy="1894362"/>
          </a:xfrm>
        </p:spPr>
        <p:txBody>
          <a:bodyPr>
            <a:normAutofit/>
          </a:bodyPr>
          <a:lstStyle/>
          <a:p>
            <a:pPr algn="ctr"/>
            <a:r>
              <a:rPr lang="es-ES" sz="3200" dirty="0" smtClean="0">
                <a:solidFill>
                  <a:schemeClr val="tx1"/>
                </a:solidFill>
              </a:rPr>
              <a:t>CALOR Y TEMPERATURA</a:t>
            </a:r>
            <a:r>
              <a:rPr lang="es-ES" sz="3200" dirty="0" smtClean="0"/>
              <a:t/>
            </a:r>
            <a:br>
              <a:rPr lang="es-ES" sz="3200" dirty="0" smtClean="0"/>
            </a:br>
            <a:endParaRPr lang="es-ES" sz="3200" dirty="0"/>
          </a:p>
        </p:txBody>
      </p:sp>
      <p:sp>
        <p:nvSpPr>
          <p:cNvPr id="3" name="2 Subtítulo"/>
          <p:cNvSpPr>
            <a:spLocks noGrp="1"/>
          </p:cNvSpPr>
          <p:nvPr>
            <p:ph type="subTitle" idx="1"/>
          </p:nvPr>
        </p:nvSpPr>
        <p:spPr>
          <a:xfrm>
            <a:off x="3810000" y="4500570"/>
            <a:ext cx="6500842" cy="1874352"/>
          </a:xfrm>
        </p:spPr>
        <p:txBody>
          <a:bodyPr>
            <a:normAutofit/>
          </a:bodyPr>
          <a:lstStyle/>
          <a:p>
            <a:r>
              <a:rPr lang="es-ES" dirty="0" smtClean="0">
                <a:solidFill>
                  <a:schemeClr val="tx1"/>
                </a:solidFill>
              </a:rPr>
              <a:t>Autora: </a:t>
            </a:r>
            <a:r>
              <a:rPr lang="es-ES" dirty="0">
                <a:solidFill>
                  <a:schemeClr val="tx1"/>
                </a:solidFill>
              </a:rPr>
              <a:t> </a:t>
            </a:r>
            <a:r>
              <a:rPr lang="es-ES" dirty="0" smtClean="0">
                <a:solidFill>
                  <a:schemeClr val="tx1"/>
                </a:solidFill>
              </a:rPr>
              <a:t>Victoria Corral Rebollo</a:t>
            </a:r>
          </a:p>
          <a:p>
            <a:r>
              <a:rPr lang="es-ES" dirty="0" smtClean="0">
                <a:solidFill>
                  <a:schemeClr val="tx1"/>
                </a:solidFill>
              </a:rPr>
              <a:t>Asignatura:  Metodología experimental y       aprendizaje de la Física y la Química.</a:t>
            </a:r>
          </a:p>
          <a:p>
            <a:endParaRPr lang="es-ES" dirty="0" smtClean="0">
              <a:solidFill>
                <a:schemeClr val="tx1"/>
              </a:solidFill>
            </a:endParaRPr>
          </a:p>
          <a:p>
            <a:r>
              <a:rPr lang="es-ES" dirty="0" smtClean="0">
                <a:solidFill>
                  <a:schemeClr val="tx1"/>
                </a:solidFill>
              </a:rPr>
              <a:t>Curso Académico: 2019/2020		Badajoz 2019</a:t>
            </a:r>
          </a:p>
        </p:txBody>
      </p:sp>
      <p:pic>
        <p:nvPicPr>
          <p:cNvPr id="5" name="0 Imagen"/>
          <p:cNvPicPr/>
          <p:nvPr/>
        </p:nvPicPr>
        <p:blipFill>
          <a:blip r:embed="rId3" cstate="print"/>
          <a:srcRect/>
          <a:stretch>
            <a:fillRect/>
          </a:stretch>
        </p:blipFill>
        <p:spPr bwMode="auto">
          <a:xfrm>
            <a:off x="3309919" y="142852"/>
            <a:ext cx="1285884" cy="1785950"/>
          </a:xfrm>
          <a:prstGeom prst="rect">
            <a:avLst/>
          </a:prstGeom>
          <a:noFill/>
        </p:spPr>
      </p:pic>
    </p:spTree>
    <p:extLst>
      <p:ext uri="{BB962C8B-B14F-4D97-AF65-F5344CB8AC3E}">
        <p14:creationId xmlns:p14="http://schemas.microsoft.com/office/powerpoint/2010/main" val="14800047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2" cstate="print">
            <a:clrChange>
              <a:clrFrom>
                <a:srgbClr val="FFFFFF"/>
              </a:clrFrom>
              <a:clrTo>
                <a:srgbClr val="FFFFFF">
                  <a:alpha val="0"/>
                </a:srgbClr>
              </a:clrTo>
            </a:clrChange>
          </a:blip>
          <a:srcRect/>
          <a:stretch>
            <a:fillRect/>
          </a:stretch>
        </p:blipFill>
        <p:spPr bwMode="auto">
          <a:xfrm>
            <a:off x="10100948" y="80159"/>
            <a:ext cx="1143008" cy="1428760"/>
          </a:xfrm>
          <a:prstGeom prst="rect">
            <a:avLst/>
          </a:prstGeom>
          <a:noFill/>
        </p:spPr>
      </p:pic>
      <p:sp>
        <p:nvSpPr>
          <p:cNvPr id="3" name="Marcador de contenido 2"/>
          <p:cNvSpPr>
            <a:spLocks noGrp="1"/>
          </p:cNvSpPr>
          <p:nvPr>
            <p:ph sz="quarter" idx="1"/>
          </p:nvPr>
        </p:nvSpPr>
        <p:spPr/>
        <p:txBody>
          <a:bodyPr>
            <a:normAutofit/>
          </a:bodyPr>
          <a:lstStyle/>
          <a:p>
            <a:r>
              <a:rPr lang="es-ES" dirty="0"/>
              <a:t>El calor es la energía total del movimiento molecular en un cuerpo, mientras que la temperatura es la medida de dicha energía. </a:t>
            </a:r>
          </a:p>
          <a:p>
            <a:pPr marL="0" indent="0">
              <a:buNone/>
            </a:pPr>
            <a:endParaRPr lang="es-ES" dirty="0" smtClean="0"/>
          </a:p>
          <a:p>
            <a:r>
              <a:rPr lang="es-ES" dirty="0" smtClean="0"/>
              <a:t>El </a:t>
            </a:r>
            <a:r>
              <a:rPr lang="es-ES" dirty="0"/>
              <a:t>calor depende de la velocidad de las partículas, de su número, de su tamaño y de su tipo. La temperatura no depende del tamaño, ni del número ni del tipo.</a:t>
            </a:r>
          </a:p>
          <a:p>
            <a:pPr marL="0" indent="0">
              <a:buNone/>
            </a:pPr>
            <a:endParaRPr lang="es-ES" dirty="0"/>
          </a:p>
          <a:p>
            <a:pPr marL="0" indent="0">
              <a:buNone/>
            </a:pPr>
            <a:endParaRPr lang="es-ES" dirty="0"/>
          </a:p>
        </p:txBody>
      </p:sp>
      <p:sp>
        <p:nvSpPr>
          <p:cNvPr id="6" name="1 Título"/>
          <p:cNvSpPr>
            <a:spLocks noGrp="1"/>
          </p:cNvSpPr>
          <p:nvPr>
            <p:ph type="title"/>
          </p:nvPr>
        </p:nvSpPr>
        <p:spPr/>
        <p:txBody>
          <a:bodyPr/>
          <a:lstStyle/>
          <a:p>
            <a:r>
              <a:rPr lang="es-ES" b="1" dirty="0" smtClean="0">
                <a:solidFill>
                  <a:schemeClr val="tx1"/>
                </a:solidFill>
              </a:rPr>
              <a:t>Diferencia entre calor y temperatura</a:t>
            </a:r>
            <a:br>
              <a:rPr lang="es-ES" b="1" dirty="0" smtClean="0">
                <a:solidFill>
                  <a:schemeClr val="tx1"/>
                </a:solidFill>
              </a:rPr>
            </a:br>
            <a:endParaRPr lang="es-ES" b="1" dirty="0">
              <a:solidFill>
                <a:schemeClr val="tx1"/>
              </a:solidFill>
            </a:endParaRPr>
          </a:p>
        </p:txBody>
      </p:sp>
      <p:pic>
        <p:nvPicPr>
          <p:cNvPr id="7" name="Imagen 6" descr="calor004"/>
          <p:cNvPicPr/>
          <p:nvPr/>
        </p:nvPicPr>
        <p:blipFill>
          <a:blip r:embed="rId3">
            <a:extLst>
              <a:ext uri="{28A0092B-C50C-407E-A947-70E740481C1C}">
                <a14:useLocalDpi xmlns:a14="http://schemas.microsoft.com/office/drawing/2010/main" val="0"/>
              </a:ext>
            </a:extLst>
          </a:blip>
          <a:srcRect/>
          <a:stretch>
            <a:fillRect/>
          </a:stretch>
        </p:blipFill>
        <p:spPr bwMode="auto">
          <a:xfrm>
            <a:off x="4027714" y="4049486"/>
            <a:ext cx="4397829" cy="2198913"/>
          </a:xfrm>
          <a:prstGeom prst="rect">
            <a:avLst/>
          </a:prstGeom>
          <a:noFill/>
          <a:ln>
            <a:noFill/>
          </a:ln>
        </p:spPr>
      </p:pic>
      <p:sp>
        <p:nvSpPr>
          <p:cNvPr id="2" name="Marcador de número de diapositiva 1"/>
          <p:cNvSpPr>
            <a:spLocks noGrp="1"/>
          </p:cNvSpPr>
          <p:nvPr>
            <p:ph type="sldNum" sz="quarter" idx="15"/>
          </p:nvPr>
        </p:nvSpPr>
        <p:spPr/>
        <p:txBody>
          <a:bodyPr/>
          <a:lstStyle/>
          <a:p>
            <a:fld id="{B11B65B7-93A5-4895-874F-5852B2E37CDF}" type="slidenum">
              <a:rPr lang="es-ES" smtClean="0"/>
              <a:pPr/>
              <a:t>10</a:t>
            </a:fld>
            <a:endParaRPr lang="es-ES"/>
          </a:p>
        </p:txBody>
      </p:sp>
    </p:spTree>
    <p:extLst>
      <p:ext uri="{BB962C8B-B14F-4D97-AF65-F5344CB8AC3E}">
        <p14:creationId xmlns:p14="http://schemas.microsoft.com/office/powerpoint/2010/main" val="14506798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600" b="1" dirty="0" smtClean="0">
                <a:solidFill>
                  <a:schemeClr val="tx1"/>
                </a:solidFill>
              </a:rPr>
              <a:t>temperatura</a:t>
            </a:r>
            <a:endParaRPr lang="es-ES" sz="3600" b="1" dirty="0">
              <a:solidFill>
                <a:schemeClr val="tx1"/>
              </a:solidFill>
            </a:endParaRPr>
          </a:p>
        </p:txBody>
      </p:sp>
      <p:pic>
        <p:nvPicPr>
          <p:cNvPr id="4" name="0 Imagen"/>
          <p:cNvPicPr/>
          <p:nvPr/>
        </p:nvPicPr>
        <p:blipFill>
          <a:blip r:embed="rId2" cstate="print">
            <a:clrChange>
              <a:clrFrom>
                <a:srgbClr val="FFFFFF"/>
              </a:clrFrom>
              <a:clrTo>
                <a:srgbClr val="FFFFFF">
                  <a:alpha val="0"/>
                </a:srgbClr>
              </a:clrTo>
            </a:clrChange>
          </a:blip>
          <a:srcRect/>
          <a:stretch>
            <a:fillRect/>
          </a:stretch>
        </p:blipFill>
        <p:spPr bwMode="auto">
          <a:xfrm>
            <a:off x="10152464" y="131758"/>
            <a:ext cx="1143008" cy="1428760"/>
          </a:xfrm>
          <a:prstGeom prst="rect">
            <a:avLst/>
          </a:prstGeom>
          <a:noFill/>
        </p:spPr>
      </p:pic>
      <p:sp>
        <p:nvSpPr>
          <p:cNvPr id="3" name="Marcador de contenido 2"/>
          <p:cNvSpPr>
            <a:spLocks noGrp="1"/>
          </p:cNvSpPr>
          <p:nvPr>
            <p:ph sz="quarter" idx="1"/>
          </p:nvPr>
        </p:nvSpPr>
        <p:spPr/>
        <p:txBody>
          <a:bodyPr>
            <a:normAutofit/>
          </a:bodyPr>
          <a:lstStyle/>
          <a:p>
            <a:pPr marL="0" indent="0">
              <a:buNone/>
            </a:pPr>
            <a:r>
              <a:rPr lang="es-ES" dirty="0"/>
              <a:t>La </a:t>
            </a:r>
            <a:r>
              <a:rPr lang="es-ES" b="1" dirty="0"/>
              <a:t>temperatura</a:t>
            </a:r>
            <a:r>
              <a:rPr lang="es-ES" dirty="0"/>
              <a:t> es la medida de la energía térmica de una sustancia</a:t>
            </a:r>
            <a:r>
              <a:rPr lang="es-ES" dirty="0" smtClean="0"/>
              <a:t>.</a:t>
            </a:r>
          </a:p>
          <a:p>
            <a:pPr marL="0" indent="0">
              <a:buNone/>
            </a:pPr>
            <a:endParaRPr lang="es-MX" dirty="0" smtClean="0"/>
          </a:p>
          <a:p>
            <a:pPr marL="0" indent="0">
              <a:buNone/>
            </a:pPr>
            <a:r>
              <a:rPr lang="es-MX" dirty="0"/>
              <a:t>N</a:t>
            </a:r>
            <a:r>
              <a:rPr lang="es-MX" dirty="0" smtClean="0"/>
              <a:t>o </a:t>
            </a:r>
            <a:r>
              <a:rPr lang="es-MX" dirty="0"/>
              <a:t>es posible medir las posiciones y la velocidad de cada molécula en un mismo tiempo, por lo que se considera el </a:t>
            </a:r>
            <a:r>
              <a:rPr lang="es-MX" i="1" dirty="0"/>
              <a:t>valor promedio </a:t>
            </a:r>
            <a:r>
              <a:rPr lang="es-MX" dirty="0"/>
              <a:t>de esta energía de movimiento.</a:t>
            </a:r>
            <a:endParaRPr lang="es-ES" dirty="0"/>
          </a:p>
          <a:p>
            <a:pPr marL="0" indent="0">
              <a:buNone/>
            </a:pPr>
            <a:endParaRPr lang="es-ES" dirty="0"/>
          </a:p>
        </p:txBody>
      </p:sp>
      <p:pic>
        <p:nvPicPr>
          <p:cNvPr id="5" name="2 Imag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5888" y="4435738"/>
            <a:ext cx="2700223" cy="2038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pic>
      <p:sp>
        <p:nvSpPr>
          <p:cNvPr id="6" name="Marcador de número de diapositiva 5"/>
          <p:cNvSpPr>
            <a:spLocks noGrp="1"/>
          </p:cNvSpPr>
          <p:nvPr>
            <p:ph type="sldNum" sz="quarter" idx="15"/>
          </p:nvPr>
        </p:nvSpPr>
        <p:spPr/>
        <p:txBody>
          <a:bodyPr/>
          <a:lstStyle/>
          <a:p>
            <a:fld id="{B11B65B7-93A5-4895-874F-5852B2E37CDF}" type="slidenum">
              <a:rPr lang="es-ES" smtClean="0"/>
              <a:pPr/>
              <a:t>11</a:t>
            </a:fld>
            <a:endParaRPr lang="es-ES"/>
          </a:p>
        </p:txBody>
      </p:sp>
    </p:spTree>
    <p:extLst>
      <p:ext uri="{BB962C8B-B14F-4D97-AF65-F5344CB8AC3E}">
        <p14:creationId xmlns:p14="http://schemas.microsoft.com/office/powerpoint/2010/main" val="11021568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9" descr="termomet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5013" y="765176"/>
            <a:ext cx="798512"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17" descr="357_Termometr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75" y="4724401"/>
            <a:ext cx="285750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WordArt 20"/>
          <p:cNvSpPr>
            <a:spLocks noChangeArrowheads="1" noChangeShapeType="1" noTextEdit="1"/>
          </p:cNvSpPr>
          <p:nvPr/>
        </p:nvSpPr>
        <p:spPr bwMode="auto">
          <a:xfrm>
            <a:off x="3632063" y="893466"/>
            <a:ext cx="4758517" cy="57102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s-ES" sz="3600" kern="10" spc="720" dirty="0">
                <a:gradFill rotWithShape="1">
                  <a:gsLst>
                    <a:gs pos="0">
                      <a:srgbClr val="EF914B"/>
                    </a:gs>
                    <a:gs pos="100000">
                      <a:srgbClr val="CC3300"/>
                    </a:gs>
                  </a:gsLst>
                  <a:lin ang="5400000" scaled="1"/>
                </a:gradFill>
                <a:effectLst>
                  <a:outerShdw dist="45791" dir="3378596" algn="ctr" rotWithShape="0">
                    <a:srgbClr val="4D4D4D">
                      <a:alpha val="79999"/>
                    </a:srgbClr>
                  </a:outerShdw>
                </a:effectLst>
                <a:latin typeface="Arial Black" panose="020B0A04020102020204" pitchFamily="34" charset="0"/>
              </a:rPr>
              <a:t>Tipos de termómetros</a:t>
            </a:r>
          </a:p>
        </p:txBody>
      </p:sp>
      <p:sp>
        <p:nvSpPr>
          <p:cNvPr id="12293" name="WordArt 22"/>
          <p:cNvSpPr>
            <a:spLocks noChangeArrowheads="1" noChangeShapeType="1" noTextEdit="1"/>
          </p:cNvSpPr>
          <p:nvPr/>
        </p:nvSpPr>
        <p:spPr bwMode="auto">
          <a:xfrm>
            <a:off x="3143250" y="2352975"/>
            <a:ext cx="2843280" cy="283864"/>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s-ES" sz="2800" kern="10" spc="560" dirty="0">
                <a:gradFill rotWithShape="1">
                  <a:gsLst>
                    <a:gs pos="0">
                      <a:srgbClr val="EF914B"/>
                    </a:gs>
                    <a:gs pos="100000">
                      <a:srgbClr val="CC3300"/>
                    </a:gs>
                  </a:gsLst>
                  <a:lin ang="5400000" scaled="1"/>
                </a:gradFill>
                <a:effectLst>
                  <a:outerShdw dist="45791" dir="3378596" algn="ctr" rotWithShape="0">
                    <a:srgbClr val="4D4D4D">
                      <a:alpha val="79999"/>
                    </a:srgbClr>
                  </a:outerShdw>
                </a:effectLst>
                <a:latin typeface="Arial Black" panose="020B0A04020102020204" pitchFamily="34" charset="0"/>
              </a:rPr>
              <a:t>Termómetros</a:t>
            </a:r>
          </a:p>
        </p:txBody>
      </p:sp>
      <p:sp>
        <p:nvSpPr>
          <p:cNvPr id="12294" name="WordArt 23"/>
          <p:cNvSpPr>
            <a:spLocks noChangeArrowheads="1" noChangeShapeType="1" noTextEdit="1"/>
          </p:cNvSpPr>
          <p:nvPr/>
        </p:nvSpPr>
        <p:spPr bwMode="auto">
          <a:xfrm>
            <a:off x="3287713" y="2854327"/>
            <a:ext cx="2808287" cy="28733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s-ES" sz="2800" kern="10" spc="560">
                <a:gradFill rotWithShape="1">
                  <a:gsLst>
                    <a:gs pos="0">
                      <a:srgbClr val="EF914B"/>
                    </a:gs>
                    <a:gs pos="100000">
                      <a:srgbClr val="CC3300"/>
                    </a:gs>
                  </a:gsLst>
                  <a:lin ang="5400000" scaled="1"/>
                </a:gradFill>
                <a:effectLst>
                  <a:outerShdw dist="45791" dir="3378596" algn="ctr" rotWithShape="0">
                    <a:srgbClr val="4D4D4D">
                      <a:alpha val="79999"/>
                    </a:srgbClr>
                  </a:outerShdw>
                </a:effectLst>
                <a:latin typeface="Arial Black" panose="020B0A04020102020204" pitchFamily="34" charset="0"/>
              </a:rPr>
              <a:t>clínicos</a:t>
            </a:r>
          </a:p>
        </p:txBody>
      </p:sp>
      <p:pic>
        <p:nvPicPr>
          <p:cNvPr id="12295" name="Picture 15" descr="termometr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3388" y="1947566"/>
            <a:ext cx="1187519" cy="1254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WordArt 24"/>
          <p:cNvSpPr>
            <a:spLocks noChangeArrowheads="1" noChangeShapeType="1" noTextEdit="1"/>
          </p:cNvSpPr>
          <p:nvPr/>
        </p:nvSpPr>
        <p:spPr bwMode="auto">
          <a:xfrm>
            <a:off x="6785911" y="1768918"/>
            <a:ext cx="2606675" cy="369331"/>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s-ES" sz="2800" kern="10" spc="560" dirty="0">
                <a:gradFill rotWithShape="1">
                  <a:gsLst>
                    <a:gs pos="0">
                      <a:srgbClr val="EF914B"/>
                    </a:gs>
                    <a:gs pos="100000">
                      <a:srgbClr val="CC3300"/>
                    </a:gs>
                  </a:gsLst>
                  <a:lin ang="5400000" scaled="1"/>
                </a:gradFill>
                <a:effectLst>
                  <a:outerShdw dist="45791" dir="3378596" algn="ctr" rotWithShape="0">
                    <a:srgbClr val="4D4D4D">
                      <a:alpha val="79999"/>
                    </a:srgbClr>
                  </a:outerShdw>
                </a:effectLst>
                <a:latin typeface="Arial Black" panose="020B0A04020102020204" pitchFamily="34" charset="0"/>
              </a:rPr>
              <a:t>Termómetros</a:t>
            </a:r>
          </a:p>
        </p:txBody>
      </p:sp>
      <p:sp>
        <p:nvSpPr>
          <p:cNvPr id="12297" name="WordArt 25"/>
          <p:cNvSpPr>
            <a:spLocks noChangeArrowheads="1" noChangeShapeType="1" noTextEdit="1"/>
          </p:cNvSpPr>
          <p:nvPr/>
        </p:nvSpPr>
        <p:spPr bwMode="auto">
          <a:xfrm>
            <a:off x="6827693" y="2298037"/>
            <a:ext cx="2215357" cy="33787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s-ES" sz="2800" kern="10" spc="560" dirty="0">
                <a:gradFill rotWithShape="1">
                  <a:gsLst>
                    <a:gs pos="0">
                      <a:srgbClr val="EF914B"/>
                    </a:gs>
                    <a:gs pos="100000">
                      <a:srgbClr val="CC3300"/>
                    </a:gs>
                  </a:gsLst>
                  <a:lin ang="5400000" scaled="1"/>
                </a:gradFill>
                <a:effectLst>
                  <a:outerShdw dist="45791" dir="3378596" algn="ctr" rotWithShape="0">
                    <a:srgbClr val="4D4D4D">
                      <a:alpha val="79999"/>
                    </a:srgbClr>
                  </a:outerShdw>
                </a:effectLst>
                <a:latin typeface="Arial Black" panose="020B0A04020102020204" pitchFamily="34" charset="0"/>
              </a:rPr>
              <a:t>ambientales</a:t>
            </a:r>
          </a:p>
        </p:txBody>
      </p:sp>
      <p:sp>
        <p:nvSpPr>
          <p:cNvPr id="248860" name="Text Box 28"/>
          <p:cNvSpPr txBox="1">
            <a:spLocks noChangeArrowheads="1"/>
          </p:cNvSpPr>
          <p:nvPr/>
        </p:nvSpPr>
        <p:spPr bwMode="auto">
          <a:xfrm>
            <a:off x="2782889" y="4005263"/>
            <a:ext cx="19637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s-ES" altLang="es-ES" sz="2400" dirty="0">
                <a:solidFill>
                  <a:srgbClr val="CC3300"/>
                </a:solidFill>
                <a:effectLst>
                  <a:outerShdw blurRad="38100" dist="38100" dir="2700000" algn="tl">
                    <a:srgbClr val="C0C0C0"/>
                  </a:outerShdw>
                </a:effectLst>
              </a:rPr>
              <a:t>De mercurio</a:t>
            </a:r>
          </a:p>
        </p:txBody>
      </p:sp>
      <p:sp>
        <p:nvSpPr>
          <p:cNvPr id="248861" name="Text Box 29"/>
          <p:cNvSpPr txBox="1">
            <a:spLocks noChangeArrowheads="1"/>
          </p:cNvSpPr>
          <p:nvPr/>
        </p:nvSpPr>
        <p:spPr bwMode="auto">
          <a:xfrm>
            <a:off x="3359150" y="4941889"/>
            <a:ext cx="11689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s-ES" altLang="es-ES" sz="2400">
                <a:solidFill>
                  <a:srgbClr val="CC3300"/>
                </a:solidFill>
                <a:effectLst>
                  <a:outerShdw blurRad="38100" dist="38100" dir="2700000" algn="tl">
                    <a:srgbClr val="C0C0C0"/>
                  </a:outerShdw>
                </a:effectLst>
              </a:rPr>
              <a:t>Digital</a:t>
            </a:r>
          </a:p>
        </p:txBody>
      </p:sp>
      <p:cxnSp>
        <p:nvCxnSpPr>
          <p:cNvPr id="12300" name="AutoShape 33"/>
          <p:cNvCxnSpPr>
            <a:cxnSpLocks noChangeShapeType="1"/>
          </p:cNvCxnSpPr>
          <p:nvPr/>
        </p:nvCxnSpPr>
        <p:spPr bwMode="auto">
          <a:xfrm rot="5400000">
            <a:off x="4089647" y="1636662"/>
            <a:ext cx="958249" cy="355710"/>
          </a:xfrm>
          <a:prstGeom prst="bentConnector3">
            <a:avLst>
              <a:gd name="adj1" fmla="val 50000"/>
            </a:avLst>
          </a:prstGeom>
          <a:noFill/>
          <a:ln w="92075">
            <a:solidFill>
              <a:srgbClr val="800000"/>
            </a:solidFill>
            <a:miter lim="800000"/>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01" name="AutoShape 34"/>
          <p:cNvCxnSpPr>
            <a:cxnSpLocks noChangeShapeType="1"/>
            <a:stCxn id="12292" idx="2"/>
          </p:cNvCxnSpPr>
          <p:nvPr/>
        </p:nvCxnSpPr>
        <p:spPr bwMode="auto">
          <a:xfrm rot="16200000" flipH="1">
            <a:off x="5999066" y="1476741"/>
            <a:ext cx="775180" cy="750669"/>
          </a:xfrm>
          <a:prstGeom prst="bentConnector3">
            <a:avLst>
              <a:gd name="adj1" fmla="val 100554"/>
            </a:avLst>
          </a:prstGeom>
          <a:noFill/>
          <a:ln w="92075">
            <a:solidFill>
              <a:srgbClr val="800000"/>
            </a:solidFill>
            <a:miter lim="800000"/>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2302" name="Picture 36" descr="1_7_16thermome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16951" y="4221163"/>
            <a:ext cx="1655763"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3" name="Picture 37" descr="5020-04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75501" y="3429000"/>
            <a:ext cx="1363663"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8872" name="Text Box 40"/>
          <p:cNvSpPr txBox="1">
            <a:spLocks noChangeArrowheads="1"/>
          </p:cNvSpPr>
          <p:nvPr/>
        </p:nvSpPr>
        <p:spPr bwMode="auto">
          <a:xfrm>
            <a:off x="8040688" y="2781301"/>
            <a:ext cx="165782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s-ES" altLang="es-ES" sz="2400">
                <a:solidFill>
                  <a:srgbClr val="CC3300"/>
                </a:solidFill>
                <a:effectLst>
                  <a:outerShdw blurRad="38100" dist="38100" dir="2700000" algn="tl">
                    <a:srgbClr val="C0C0C0"/>
                  </a:outerShdw>
                </a:effectLst>
              </a:rPr>
              <a:t>De alcohol</a:t>
            </a:r>
          </a:p>
        </p:txBody>
      </p:sp>
      <p:sp>
        <p:nvSpPr>
          <p:cNvPr id="248873" name="Text Box 41"/>
          <p:cNvSpPr txBox="1">
            <a:spLocks noChangeArrowheads="1"/>
          </p:cNvSpPr>
          <p:nvPr/>
        </p:nvSpPr>
        <p:spPr bwMode="auto">
          <a:xfrm>
            <a:off x="6167438" y="4076701"/>
            <a:ext cx="11689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s-ES" altLang="es-ES" sz="2400">
                <a:solidFill>
                  <a:srgbClr val="CC3300"/>
                </a:solidFill>
                <a:effectLst>
                  <a:outerShdw blurRad="38100" dist="38100" dir="2700000" algn="tl">
                    <a:srgbClr val="C0C0C0"/>
                  </a:outerShdw>
                </a:effectLst>
              </a:rPr>
              <a:t>Digital</a:t>
            </a:r>
          </a:p>
        </p:txBody>
      </p:sp>
      <p:sp>
        <p:nvSpPr>
          <p:cNvPr id="248874" name="Text Box 42"/>
          <p:cNvSpPr txBox="1">
            <a:spLocks noChangeArrowheads="1"/>
          </p:cNvSpPr>
          <p:nvPr/>
        </p:nvSpPr>
        <p:spPr bwMode="auto">
          <a:xfrm>
            <a:off x="7680325" y="5734050"/>
            <a:ext cx="145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s-ES" altLang="es-ES" sz="2400">
                <a:solidFill>
                  <a:srgbClr val="CC3300"/>
                </a:solidFill>
                <a:effectLst>
                  <a:outerShdw blurRad="38100" dist="38100" dir="2700000" algn="tl">
                    <a:srgbClr val="C0C0C0"/>
                  </a:outerShdw>
                </a:effectLst>
              </a:rPr>
              <a:t>De aguja</a:t>
            </a:r>
          </a:p>
        </p:txBody>
      </p:sp>
      <p:grpSp>
        <p:nvGrpSpPr>
          <p:cNvPr id="12307" name="Group 45"/>
          <p:cNvGrpSpPr>
            <a:grpSpLocks/>
          </p:cNvGrpSpPr>
          <p:nvPr/>
        </p:nvGrpSpPr>
        <p:grpSpPr bwMode="auto">
          <a:xfrm>
            <a:off x="8631036" y="620714"/>
            <a:ext cx="1067478" cy="815012"/>
            <a:chOff x="4195" y="210"/>
            <a:chExt cx="586" cy="544"/>
          </a:xfrm>
        </p:grpSpPr>
        <p:pic>
          <p:nvPicPr>
            <p:cNvPr id="12309" name="Picture 43" descr="tiempo_sol_278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4195" y="300"/>
              <a:ext cx="454"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0" name="Picture 44" descr="nuage-gif-00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4241" y="210"/>
              <a:ext cx="54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308" name="Picture 46" descr="termometro_clínic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95550" y="3429000"/>
            <a:ext cx="381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ángulo 3"/>
          <p:cNvSpPr/>
          <p:nvPr/>
        </p:nvSpPr>
        <p:spPr>
          <a:xfrm>
            <a:off x="432212" y="214313"/>
            <a:ext cx="10322874" cy="523220"/>
          </a:xfrm>
          <a:prstGeom prst="rect">
            <a:avLst/>
          </a:prstGeom>
        </p:spPr>
        <p:txBody>
          <a:bodyPr wrap="square">
            <a:spAutoFit/>
          </a:bodyPr>
          <a:lstStyle/>
          <a:p>
            <a:r>
              <a:rPr lang="es-ES" sz="2800" b="1" dirty="0" smtClean="0">
                <a:effectLst>
                  <a:outerShdw blurRad="38100" dist="38100" dir="2700000" algn="tl">
                    <a:srgbClr val="000000">
                      <a:alpha val="43137"/>
                    </a:srgbClr>
                  </a:outerShdw>
                </a:effectLst>
              </a:rPr>
              <a:t>INSTRUMENTOS PARA MEDIR LA TEMPERATURA</a:t>
            </a:r>
            <a:endParaRPr lang="es-ES" sz="2800" dirty="0">
              <a:effectLst>
                <a:outerShdw blurRad="38100" dist="38100" dir="2700000" algn="tl">
                  <a:srgbClr val="000000">
                    <a:alpha val="43137"/>
                  </a:srgbClr>
                </a:outerShdw>
              </a:effectLst>
            </a:endParaRPr>
          </a:p>
        </p:txBody>
      </p:sp>
      <p:pic>
        <p:nvPicPr>
          <p:cNvPr id="26" name="0 Imagen"/>
          <p:cNvPicPr/>
          <p:nvPr/>
        </p:nvPicPr>
        <p:blipFill>
          <a:blip r:embed="rId10" cstate="print">
            <a:clrChange>
              <a:clrFrom>
                <a:srgbClr val="FFFFFF"/>
              </a:clrFrom>
              <a:clrTo>
                <a:srgbClr val="FFFFFF">
                  <a:alpha val="0"/>
                </a:srgbClr>
              </a:clrTo>
            </a:clrChange>
          </a:blip>
          <a:srcRect/>
          <a:stretch>
            <a:fillRect/>
          </a:stretch>
        </p:blipFill>
        <p:spPr bwMode="auto">
          <a:xfrm>
            <a:off x="10399942" y="58844"/>
            <a:ext cx="1143008" cy="1428760"/>
          </a:xfrm>
          <a:prstGeom prst="rect">
            <a:avLst/>
          </a:prstGeom>
          <a:noFill/>
        </p:spPr>
      </p:pic>
      <p:sp>
        <p:nvSpPr>
          <p:cNvPr id="2" name="Marcador de número de diapositiva 1"/>
          <p:cNvSpPr>
            <a:spLocks noGrp="1"/>
          </p:cNvSpPr>
          <p:nvPr>
            <p:ph type="sldNum" sz="quarter" idx="12"/>
          </p:nvPr>
        </p:nvSpPr>
        <p:spPr/>
        <p:txBody>
          <a:bodyPr/>
          <a:lstStyle/>
          <a:p>
            <a:fld id="{B11B65B7-93A5-4895-874F-5852B2E37CDF}" type="slidenum">
              <a:rPr lang="es-ES" smtClean="0"/>
              <a:pPr/>
              <a:t>12</a:t>
            </a:fld>
            <a:endParaRPr lang="es-ES"/>
          </a:p>
        </p:txBody>
      </p:sp>
    </p:spTree>
    <p:extLst>
      <p:ext uri="{BB962C8B-B14F-4D97-AF65-F5344CB8AC3E}">
        <p14:creationId xmlns:p14="http://schemas.microsoft.com/office/powerpoint/2010/main" val="1010867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201594"/>
            <a:ext cx="9956800" cy="655638"/>
          </a:xfrm>
        </p:spPr>
        <p:txBody>
          <a:bodyPr/>
          <a:lstStyle/>
          <a:p>
            <a:r>
              <a:rPr lang="es-ES" b="1" dirty="0" smtClean="0">
                <a:solidFill>
                  <a:schemeClr val="tx1"/>
                </a:solidFill>
                <a:effectLst>
                  <a:outerShdw blurRad="38100" dist="38100" dir="2700000" algn="tl">
                    <a:srgbClr val="000000">
                      <a:alpha val="43137"/>
                    </a:srgbClr>
                  </a:outerShdw>
                </a:effectLst>
              </a:rPr>
              <a:t>ESCALAS DE TEMPERATURA</a:t>
            </a:r>
            <a:endParaRPr lang="es-ES" b="1" dirty="0">
              <a:solidFill>
                <a:schemeClr val="tx1"/>
              </a:solidFill>
              <a:effectLst>
                <a:outerShdw blurRad="38100" dist="38100" dir="2700000" algn="tl">
                  <a:srgbClr val="000000">
                    <a:alpha val="43137"/>
                  </a:srgbClr>
                </a:outerShdw>
              </a:effectLst>
            </a:endParaRPr>
          </a:p>
        </p:txBody>
      </p:sp>
      <p:pic>
        <p:nvPicPr>
          <p:cNvPr id="4" name="0 Imagen"/>
          <p:cNvPicPr/>
          <p:nvPr/>
        </p:nvPicPr>
        <p:blipFill>
          <a:blip r:embed="rId4" cstate="print">
            <a:clrChange>
              <a:clrFrom>
                <a:srgbClr val="FFFFFF"/>
              </a:clrFrom>
              <a:clrTo>
                <a:srgbClr val="FFFFFF">
                  <a:alpha val="0"/>
                </a:srgbClr>
              </a:clrTo>
            </a:clrChange>
          </a:blip>
          <a:srcRect/>
          <a:stretch>
            <a:fillRect/>
          </a:stretch>
        </p:blipFill>
        <p:spPr bwMode="auto">
          <a:xfrm>
            <a:off x="10542474" y="142852"/>
            <a:ext cx="1148586" cy="1292527"/>
          </a:xfrm>
          <a:prstGeom prst="rect">
            <a:avLst/>
          </a:prstGeom>
          <a:noFill/>
        </p:spPr>
      </p:pic>
      <p:sp>
        <p:nvSpPr>
          <p:cNvPr id="3" name="Marcador de contenido 2"/>
          <p:cNvSpPr>
            <a:spLocks noGrp="1"/>
          </p:cNvSpPr>
          <p:nvPr>
            <p:ph sz="quarter" idx="1"/>
          </p:nvPr>
        </p:nvSpPr>
        <p:spPr>
          <a:xfrm>
            <a:off x="959487" y="1727071"/>
            <a:ext cx="9956800" cy="4873752"/>
          </a:xfrm>
        </p:spPr>
        <p:txBody>
          <a:bodyPr>
            <a:normAutofit/>
          </a:bodyPr>
          <a:lstStyle/>
          <a:p>
            <a:pPr marL="0" indent="0">
              <a:buNone/>
            </a:pPr>
            <a:endParaRPr lang="es-ES" dirty="0"/>
          </a:p>
          <a:p>
            <a:endParaRPr lang="es-ES" sz="2200" dirty="0"/>
          </a:p>
        </p:txBody>
      </p:sp>
      <p:sp>
        <p:nvSpPr>
          <p:cNvPr id="5" name="WordArt 18"/>
          <p:cNvSpPr>
            <a:spLocks noChangeArrowheads="1" noChangeShapeType="1" noTextEdit="1"/>
          </p:cNvSpPr>
          <p:nvPr/>
        </p:nvSpPr>
        <p:spPr bwMode="auto">
          <a:xfrm>
            <a:off x="603030" y="1005511"/>
            <a:ext cx="5278055" cy="55642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s-ES" sz="3200" kern="10" spc="640" dirty="0">
                <a:gradFill rotWithShape="1">
                  <a:gsLst>
                    <a:gs pos="0">
                      <a:srgbClr val="EF914B"/>
                    </a:gs>
                    <a:gs pos="100000">
                      <a:srgbClr val="CC3300"/>
                    </a:gs>
                  </a:gsLst>
                  <a:lin ang="5400000" scaled="1"/>
                </a:gradFill>
                <a:effectLst>
                  <a:outerShdw dist="45791" dir="3378596" algn="ctr" rotWithShape="0">
                    <a:srgbClr val="4D4D4D">
                      <a:alpha val="79999"/>
                    </a:srgbClr>
                  </a:outerShdw>
                </a:effectLst>
                <a:latin typeface="Arial Black" panose="020B0A04020102020204" pitchFamily="34" charset="0"/>
              </a:rPr>
              <a:t>Escala centígrada o Celsius</a:t>
            </a:r>
          </a:p>
        </p:txBody>
      </p:sp>
      <p:pic>
        <p:nvPicPr>
          <p:cNvPr id="7" name="Picture 22" descr="ice-melting-in-water-with-thermometer-at-zero-degrees-Celsius-AJH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86449" y="915974"/>
            <a:ext cx="4703862" cy="5729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29"/>
          <p:cNvGrpSpPr>
            <a:grpSpLocks/>
          </p:cNvGrpSpPr>
          <p:nvPr/>
        </p:nvGrpSpPr>
        <p:grpSpPr bwMode="auto">
          <a:xfrm>
            <a:off x="5924580" y="2656114"/>
            <a:ext cx="4965731" cy="2723974"/>
            <a:chOff x="2426" y="890"/>
            <a:chExt cx="3025" cy="1728"/>
          </a:xfrm>
        </p:grpSpPr>
        <p:sp>
          <p:nvSpPr>
            <p:cNvPr id="9" name="AutoShape 25"/>
            <p:cNvSpPr>
              <a:spLocks/>
            </p:cNvSpPr>
            <p:nvPr/>
          </p:nvSpPr>
          <p:spPr bwMode="auto">
            <a:xfrm>
              <a:off x="2426" y="1071"/>
              <a:ext cx="226" cy="1315"/>
            </a:xfrm>
            <a:prstGeom prst="leftBrace">
              <a:avLst>
                <a:gd name="adj1" fmla="val 48488"/>
                <a:gd name="adj2" fmla="val 50722"/>
              </a:avLst>
            </a:prstGeom>
            <a:noFill/>
            <a:ln w="444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s-ES" altLang="es-ES"/>
            </a:p>
          </p:txBody>
        </p:sp>
        <p:graphicFrame>
          <p:nvGraphicFramePr>
            <p:cNvPr id="10" name="Object 26"/>
            <p:cNvGraphicFramePr>
              <a:graphicFrameLocks noChangeAspect="1"/>
            </p:cNvGraphicFramePr>
            <p:nvPr/>
          </p:nvGraphicFramePr>
          <p:xfrm>
            <a:off x="2971" y="890"/>
            <a:ext cx="2480" cy="1728"/>
          </p:xfrm>
          <a:graphic>
            <a:graphicData uri="http://schemas.openxmlformats.org/presentationml/2006/ole">
              <mc:AlternateContent xmlns:mc="http://schemas.openxmlformats.org/markup-compatibility/2006">
                <mc:Choice xmlns:v="urn:schemas-microsoft-com:vml" Requires="v">
                  <p:oleObj spid="_x0000_s1096" name="PHOTO-PAINT" r:id="rId6" imgW="3936508" imgH="2742857" progId="CorelPhotoPaint.Image.12">
                    <p:embed/>
                  </p:oleObj>
                </mc:Choice>
                <mc:Fallback>
                  <p:oleObj name="PHOTO-PAINT" r:id="rId6" imgW="3936508" imgH="2742857" progId="CorelPhotoPaint.Image.1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71" y="890"/>
                          <a:ext cx="2480" cy="1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Text Box 27"/>
            <p:cNvSpPr txBox="1">
              <a:spLocks noChangeArrowheads="1"/>
            </p:cNvSpPr>
            <p:nvPr/>
          </p:nvSpPr>
          <p:spPr bwMode="auto">
            <a:xfrm>
              <a:off x="2699" y="981"/>
              <a:ext cx="1164" cy="40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r" eaLnBrk="1" hangingPunct="1"/>
              <a:r>
                <a:rPr lang="es-ES" altLang="es-ES"/>
                <a:t>Agua hirviendo</a:t>
              </a:r>
            </a:p>
            <a:p>
              <a:pPr algn="r" eaLnBrk="1" hangingPunct="1"/>
              <a:r>
                <a:rPr lang="es-ES" altLang="es-ES"/>
                <a:t>100ºC</a:t>
              </a:r>
            </a:p>
          </p:txBody>
        </p:sp>
        <p:sp>
          <p:nvSpPr>
            <p:cNvPr id="12" name="Text Box 28"/>
            <p:cNvSpPr txBox="1">
              <a:spLocks noChangeArrowheads="1"/>
            </p:cNvSpPr>
            <p:nvPr/>
          </p:nvSpPr>
          <p:spPr bwMode="auto">
            <a:xfrm>
              <a:off x="2696" y="2069"/>
              <a:ext cx="1212" cy="40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r" eaLnBrk="1" hangingPunct="1"/>
              <a:r>
                <a:rPr lang="es-ES" altLang="es-ES"/>
                <a:t>Fusión del hielo</a:t>
              </a:r>
            </a:p>
            <a:p>
              <a:pPr algn="r" eaLnBrk="1" hangingPunct="1"/>
              <a:r>
                <a:rPr lang="es-ES" altLang="es-ES"/>
                <a:t>0ºC</a:t>
              </a:r>
            </a:p>
          </p:txBody>
        </p:sp>
      </p:grpSp>
      <p:sp>
        <p:nvSpPr>
          <p:cNvPr id="13" name="Rectángulo 12"/>
          <p:cNvSpPr/>
          <p:nvPr/>
        </p:nvSpPr>
        <p:spPr>
          <a:xfrm>
            <a:off x="603030" y="1571612"/>
            <a:ext cx="4980361" cy="2677656"/>
          </a:xfrm>
          <a:prstGeom prst="rect">
            <a:avLst/>
          </a:prstGeom>
        </p:spPr>
        <p:txBody>
          <a:bodyPr wrap="square">
            <a:spAutoFit/>
          </a:bodyPr>
          <a:lstStyle/>
          <a:p>
            <a:pPr algn="just">
              <a:spcAft>
                <a:spcPts val="0"/>
              </a:spcAft>
            </a:pPr>
            <a:r>
              <a:rPr lang="es-ES" sz="2400" dirty="0" smtClean="0">
                <a:ea typeface="Calibri" panose="020F0502020204030204" pitchFamily="34" charset="0"/>
                <a:cs typeface="Times New Roman" panose="02020603050405020304" pitchFamily="18" charset="0"/>
              </a:rPr>
              <a:t>Se divide </a:t>
            </a:r>
            <a:r>
              <a:rPr lang="es-ES" sz="2400" dirty="0">
                <a:ea typeface="Calibri" panose="020F0502020204030204" pitchFamily="34" charset="0"/>
                <a:cs typeface="Times New Roman" panose="02020603050405020304" pitchFamily="18" charset="0"/>
              </a:rPr>
              <a:t>la </a:t>
            </a:r>
            <a:r>
              <a:rPr lang="es-ES" sz="2400" dirty="0" smtClean="0">
                <a:ea typeface="Calibri" panose="020F0502020204030204" pitchFamily="34" charset="0"/>
                <a:cs typeface="Times New Roman" panose="02020603050405020304" pitchFamily="18" charset="0"/>
              </a:rPr>
              <a:t>escala de 0 (temperatura de congelación del agua) a 100 (temperatura de ebullición del agua) en 100 partes </a:t>
            </a:r>
            <a:r>
              <a:rPr lang="es-ES" sz="2400" dirty="0">
                <a:ea typeface="Calibri" panose="020F0502020204030204" pitchFamily="34" charset="0"/>
                <a:cs typeface="Times New Roman" panose="02020603050405020304" pitchFamily="18" charset="0"/>
              </a:rPr>
              <a:t>iguales, cada una de ellas definida como 1 grado Celsius.</a:t>
            </a:r>
          </a:p>
          <a:p>
            <a:pPr algn="just">
              <a:spcAft>
                <a:spcPts val="0"/>
              </a:spcAft>
            </a:pPr>
            <a:r>
              <a:rPr lang="es-MX" sz="2400" dirty="0">
                <a:latin typeface="Times New Roman" panose="02020603050405020304" pitchFamily="18" charset="0"/>
                <a:ea typeface="Calibri" panose="020F0502020204030204" pitchFamily="34" charset="0"/>
                <a:cs typeface="Times New Roman" panose="02020603050405020304" pitchFamily="18" charset="0"/>
              </a:rPr>
              <a:t> </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4" name="Object 19"/>
          <p:cNvGraphicFramePr>
            <a:graphicFrameLocks noChangeAspect="1"/>
          </p:cNvGraphicFramePr>
          <p:nvPr>
            <p:extLst>
              <p:ext uri="{D42A27DB-BD31-4B8C-83A1-F6EECF244321}">
                <p14:modId xmlns:p14="http://schemas.microsoft.com/office/powerpoint/2010/main" val="2219602068"/>
              </p:ext>
            </p:extLst>
          </p:nvPr>
        </p:nvGraphicFramePr>
        <p:xfrm>
          <a:off x="755712" y="4914459"/>
          <a:ext cx="1377888" cy="1841823"/>
        </p:xfrm>
        <a:graphic>
          <a:graphicData uri="http://schemas.openxmlformats.org/presentationml/2006/ole">
            <mc:AlternateContent xmlns:mc="http://schemas.openxmlformats.org/markup-compatibility/2006">
              <mc:Choice xmlns:v="urn:schemas-microsoft-com:vml" Requires="v">
                <p:oleObj spid="_x0000_s1097" name="PHOTO-PAINT" r:id="rId8" imgW="1282540" imgH="1714286" progId="CorelPhotoPaint.Image.12">
                  <p:embed/>
                </p:oleObj>
              </mc:Choice>
              <mc:Fallback>
                <p:oleObj name="PHOTO-PAINT" r:id="rId8" imgW="1282540" imgH="1714286" progId="CorelPhotoPaint.Image.12">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5712" y="4914459"/>
                        <a:ext cx="1377888" cy="1841823"/>
                      </a:xfrm>
                      <a:prstGeom prst="rect">
                        <a:avLst/>
                      </a:prstGeom>
                      <a:noFill/>
                      <a:ln>
                        <a:noFill/>
                      </a:ln>
                      <a:effectLst/>
                    </p:spPr>
                  </p:pic>
                </p:oleObj>
              </mc:Fallback>
            </mc:AlternateContent>
          </a:graphicData>
        </a:graphic>
      </p:graphicFrame>
      <p:sp>
        <p:nvSpPr>
          <p:cNvPr id="6" name="Marcador de número de diapositiva 5"/>
          <p:cNvSpPr>
            <a:spLocks noGrp="1"/>
          </p:cNvSpPr>
          <p:nvPr>
            <p:ph type="sldNum" sz="quarter" idx="15"/>
          </p:nvPr>
        </p:nvSpPr>
        <p:spPr/>
        <p:txBody>
          <a:bodyPr/>
          <a:lstStyle/>
          <a:p>
            <a:fld id="{B11B65B7-93A5-4895-874F-5852B2E37CDF}" type="slidenum">
              <a:rPr lang="es-ES" smtClean="0"/>
              <a:pPr/>
              <a:t>13</a:t>
            </a:fld>
            <a:endParaRPr lang="es-ES"/>
          </a:p>
        </p:txBody>
      </p:sp>
    </p:spTree>
    <p:extLst>
      <p:ext uri="{BB962C8B-B14F-4D97-AF65-F5344CB8AC3E}">
        <p14:creationId xmlns:p14="http://schemas.microsoft.com/office/powerpoint/2010/main" val="2278853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2" cstate="print">
            <a:clrChange>
              <a:clrFrom>
                <a:srgbClr val="FFFFFF"/>
              </a:clrFrom>
              <a:clrTo>
                <a:srgbClr val="FFFFFF">
                  <a:alpha val="0"/>
                </a:srgbClr>
              </a:clrTo>
            </a:clrChange>
          </a:blip>
          <a:srcRect/>
          <a:stretch>
            <a:fillRect/>
          </a:stretch>
        </p:blipFill>
        <p:spPr bwMode="auto">
          <a:xfrm>
            <a:off x="9096396" y="142852"/>
            <a:ext cx="1143008" cy="1428760"/>
          </a:xfrm>
          <a:prstGeom prst="rect">
            <a:avLst/>
          </a:prstGeom>
          <a:noFill/>
        </p:spPr>
      </p:pic>
      <p:sp>
        <p:nvSpPr>
          <p:cNvPr id="3" name="Marcador de contenido 2"/>
          <p:cNvSpPr>
            <a:spLocks noGrp="1"/>
          </p:cNvSpPr>
          <p:nvPr>
            <p:ph sz="quarter" idx="1"/>
          </p:nvPr>
        </p:nvSpPr>
        <p:spPr/>
        <p:txBody>
          <a:bodyPr>
            <a:normAutofit/>
          </a:bodyPr>
          <a:lstStyle/>
          <a:p>
            <a:pPr marL="0" indent="0">
              <a:buNone/>
            </a:pPr>
            <a:endParaRPr lang="es-ES" dirty="0"/>
          </a:p>
          <a:p>
            <a:endParaRPr lang="es-ES" dirty="0"/>
          </a:p>
        </p:txBody>
      </p:sp>
      <p:sp>
        <p:nvSpPr>
          <p:cNvPr id="5" name="1 Título"/>
          <p:cNvSpPr txBox="1">
            <a:spLocks/>
          </p:cNvSpPr>
          <p:nvPr/>
        </p:nvSpPr>
        <p:spPr>
          <a:xfrm>
            <a:off x="609600" y="201594"/>
            <a:ext cx="9956800" cy="655638"/>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s-ES" b="1" smtClean="0">
                <a:solidFill>
                  <a:schemeClr val="tx1"/>
                </a:solidFill>
                <a:effectLst>
                  <a:outerShdw blurRad="38100" dist="38100" dir="2700000" algn="tl">
                    <a:srgbClr val="000000">
                      <a:alpha val="43137"/>
                    </a:srgbClr>
                  </a:outerShdw>
                </a:effectLst>
              </a:rPr>
              <a:t>ESCALAS DE TEMPERATURA</a:t>
            </a:r>
            <a:endParaRPr lang="es-ES" b="1" dirty="0">
              <a:solidFill>
                <a:schemeClr val="tx1"/>
              </a:solidFill>
              <a:effectLst>
                <a:outerShdw blurRad="38100" dist="38100" dir="2700000" algn="tl">
                  <a:srgbClr val="000000">
                    <a:alpha val="43137"/>
                  </a:srgbClr>
                </a:outerShdw>
              </a:effectLst>
            </a:endParaRPr>
          </a:p>
        </p:txBody>
      </p:sp>
      <p:sp>
        <p:nvSpPr>
          <p:cNvPr id="6" name="WordArt 18"/>
          <p:cNvSpPr>
            <a:spLocks noChangeArrowheads="1" noChangeShapeType="1" noTextEdit="1"/>
          </p:cNvSpPr>
          <p:nvPr/>
        </p:nvSpPr>
        <p:spPr bwMode="auto">
          <a:xfrm>
            <a:off x="755712" y="1073934"/>
            <a:ext cx="5278055" cy="55642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s-ES" sz="3200" kern="10" spc="640" dirty="0">
                <a:gradFill rotWithShape="1">
                  <a:gsLst>
                    <a:gs pos="0">
                      <a:srgbClr val="EF914B"/>
                    </a:gs>
                    <a:gs pos="100000">
                      <a:srgbClr val="CC3300"/>
                    </a:gs>
                  </a:gsLst>
                  <a:lin ang="5400000" scaled="1"/>
                </a:gradFill>
                <a:effectLst>
                  <a:outerShdw dist="45791" dir="3378596" algn="ctr" rotWithShape="0">
                    <a:srgbClr val="4D4D4D">
                      <a:alpha val="79999"/>
                    </a:srgbClr>
                  </a:outerShdw>
                </a:effectLst>
                <a:latin typeface="Arial Black" panose="020B0A04020102020204" pitchFamily="34" charset="0"/>
              </a:rPr>
              <a:t>Escala </a:t>
            </a:r>
            <a:r>
              <a:rPr lang="es-ES" sz="3200" kern="10" spc="640" dirty="0" smtClean="0">
                <a:gradFill rotWithShape="1">
                  <a:gsLst>
                    <a:gs pos="0">
                      <a:srgbClr val="EF914B"/>
                    </a:gs>
                    <a:gs pos="100000">
                      <a:srgbClr val="CC3300"/>
                    </a:gs>
                  </a:gsLst>
                  <a:lin ang="5400000" scaled="1"/>
                </a:gradFill>
                <a:effectLst>
                  <a:outerShdw dist="45791" dir="3378596" algn="ctr" rotWithShape="0">
                    <a:srgbClr val="4D4D4D">
                      <a:alpha val="79999"/>
                    </a:srgbClr>
                  </a:outerShdw>
                </a:effectLst>
                <a:latin typeface="Arial Black" panose="020B0A04020102020204" pitchFamily="34" charset="0"/>
              </a:rPr>
              <a:t>Kelvin o absoluta</a:t>
            </a:r>
            <a:endParaRPr lang="es-ES" sz="3200" kern="10" spc="640" dirty="0">
              <a:gradFill rotWithShape="1">
                <a:gsLst>
                  <a:gs pos="0">
                    <a:srgbClr val="EF914B"/>
                  </a:gs>
                  <a:gs pos="100000">
                    <a:srgbClr val="CC3300"/>
                  </a:gs>
                </a:gsLst>
                <a:lin ang="5400000" scaled="1"/>
              </a:gradFill>
              <a:effectLst>
                <a:outerShdw dist="45791" dir="3378596" algn="ctr" rotWithShape="0">
                  <a:srgbClr val="4D4D4D">
                    <a:alpha val="79999"/>
                  </a:srgbClr>
                </a:outerShdw>
              </a:effectLst>
              <a:latin typeface="Arial Black" panose="020B0A04020102020204" pitchFamily="34" charset="0"/>
            </a:endParaRPr>
          </a:p>
        </p:txBody>
      </p:sp>
      <p:sp>
        <p:nvSpPr>
          <p:cNvPr id="8" name="Text Box 109"/>
          <p:cNvSpPr txBox="1">
            <a:spLocks noChangeArrowheads="1"/>
          </p:cNvSpPr>
          <p:nvPr/>
        </p:nvSpPr>
        <p:spPr bwMode="auto">
          <a:xfrm>
            <a:off x="4521199" y="1899081"/>
            <a:ext cx="563880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s-ES" altLang="es-ES" sz="2400" b="0" dirty="0">
                <a:latin typeface="+mn-lt"/>
              </a:rPr>
              <a:t>A – 273ºC los átomos y moléculas dejan de moverse por completo</a:t>
            </a:r>
            <a:r>
              <a:rPr lang="es-ES" altLang="es-ES" sz="2400" dirty="0">
                <a:latin typeface="+mn-lt"/>
              </a:rPr>
              <a:t>.</a:t>
            </a:r>
          </a:p>
        </p:txBody>
      </p:sp>
      <p:pic>
        <p:nvPicPr>
          <p:cNvPr id="10" name="Picture 4" descr="termometro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087" y="1847056"/>
            <a:ext cx="2352527" cy="4733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217"/>
          <p:cNvSpPr txBox="1">
            <a:spLocks noChangeArrowheads="1"/>
          </p:cNvSpPr>
          <p:nvPr/>
        </p:nvSpPr>
        <p:spPr bwMode="auto">
          <a:xfrm>
            <a:off x="4521198" y="2775793"/>
            <a:ext cx="571820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s-ES" altLang="es-ES" sz="2400" b="0" dirty="0">
                <a:latin typeface="+mn-lt"/>
              </a:rPr>
              <a:t>En la escala Kelvin, la temperatura de congelación del agua es de 273 K, por lo </a:t>
            </a:r>
            <a:r>
              <a:rPr lang="es-ES" altLang="es-ES" sz="2400" b="0" dirty="0" smtClean="0">
                <a:latin typeface="+mn-lt"/>
              </a:rPr>
              <a:t>que:</a:t>
            </a:r>
            <a:endParaRPr lang="es-ES" altLang="es-ES" sz="2400" b="0" dirty="0">
              <a:latin typeface="+mn-lt"/>
            </a:endParaRPr>
          </a:p>
        </p:txBody>
      </p:sp>
      <p:sp>
        <p:nvSpPr>
          <p:cNvPr id="12" name="Text Box 218"/>
          <p:cNvSpPr txBox="1">
            <a:spLocks noChangeArrowheads="1"/>
          </p:cNvSpPr>
          <p:nvPr/>
        </p:nvSpPr>
        <p:spPr bwMode="auto">
          <a:xfrm>
            <a:off x="6096000" y="3746863"/>
            <a:ext cx="194316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s-ES" altLang="es-ES" sz="2400" dirty="0">
                <a:latin typeface="+mn-lt"/>
              </a:rPr>
              <a:t>0ºC = 273 K</a:t>
            </a:r>
          </a:p>
        </p:txBody>
      </p:sp>
      <p:sp>
        <p:nvSpPr>
          <p:cNvPr id="13" name="Text Box 220"/>
          <p:cNvSpPr txBox="1">
            <a:spLocks noChangeArrowheads="1"/>
          </p:cNvSpPr>
          <p:nvPr/>
        </p:nvSpPr>
        <p:spPr bwMode="auto">
          <a:xfrm>
            <a:off x="4555499" y="4323344"/>
            <a:ext cx="5683904"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s-ES" altLang="es-ES" sz="2400" b="0" dirty="0">
                <a:latin typeface="+mn-lt"/>
              </a:rPr>
              <a:t>Las divisiones de esta escala son iguales que las de la escala Celsius, por tanto, la temperatura de ebullición del agua será:</a:t>
            </a:r>
          </a:p>
        </p:txBody>
      </p:sp>
      <p:sp>
        <p:nvSpPr>
          <p:cNvPr id="14" name="Text Box 221"/>
          <p:cNvSpPr txBox="1">
            <a:spLocks noChangeArrowheads="1"/>
          </p:cNvSpPr>
          <p:nvPr/>
        </p:nvSpPr>
        <p:spPr bwMode="auto">
          <a:xfrm>
            <a:off x="6096000" y="5819516"/>
            <a:ext cx="229582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s-ES" altLang="es-ES" sz="2400" dirty="0">
                <a:latin typeface="+mn-lt"/>
              </a:rPr>
              <a:t>100ºC = 373 K</a:t>
            </a:r>
          </a:p>
        </p:txBody>
      </p:sp>
      <p:sp>
        <p:nvSpPr>
          <p:cNvPr id="2" name="Marcador de número de diapositiva 1"/>
          <p:cNvSpPr>
            <a:spLocks noGrp="1"/>
          </p:cNvSpPr>
          <p:nvPr>
            <p:ph type="sldNum" sz="quarter" idx="15"/>
          </p:nvPr>
        </p:nvSpPr>
        <p:spPr/>
        <p:txBody>
          <a:bodyPr/>
          <a:lstStyle/>
          <a:p>
            <a:fld id="{B11B65B7-93A5-4895-874F-5852B2E37CDF}" type="slidenum">
              <a:rPr lang="es-ES" smtClean="0"/>
              <a:pPr/>
              <a:t>14</a:t>
            </a:fld>
            <a:endParaRPr lang="es-ES"/>
          </a:p>
        </p:txBody>
      </p:sp>
    </p:spTree>
    <p:extLst>
      <p:ext uri="{BB962C8B-B14F-4D97-AF65-F5344CB8AC3E}">
        <p14:creationId xmlns:p14="http://schemas.microsoft.com/office/powerpoint/2010/main" val="1776000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3" cstate="print">
            <a:clrChange>
              <a:clrFrom>
                <a:srgbClr val="FFFFFF"/>
              </a:clrFrom>
              <a:clrTo>
                <a:srgbClr val="FFFFFF">
                  <a:alpha val="0"/>
                </a:srgbClr>
              </a:clrTo>
            </a:clrChange>
          </a:blip>
          <a:srcRect/>
          <a:stretch>
            <a:fillRect/>
          </a:stretch>
        </p:blipFill>
        <p:spPr bwMode="auto">
          <a:xfrm>
            <a:off x="9096396" y="142852"/>
            <a:ext cx="1143008" cy="1428760"/>
          </a:xfrm>
          <a:prstGeom prst="rect">
            <a:avLst/>
          </a:prstGeom>
          <a:noFill/>
        </p:spPr>
      </p:pic>
      <p:sp>
        <p:nvSpPr>
          <p:cNvPr id="3" name="Marcador de contenido 2"/>
          <p:cNvSpPr>
            <a:spLocks noGrp="1"/>
          </p:cNvSpPr>
          <p:nvPr>
            <p:ph sz="quarter" idx="1"/>
          </p:nvPr>
        </p:nvSpPr>
        <p:spPr/>
        <p:txBody>
          <a:bodyPr>
            <a:normAutofit/>
          </a:bodyPr>
          <a:lstStyle/>
          <a:p>
            <a:pPr marL="0" indent="0">
              <a:buNone/>
            </a:pPr>
            <a:endParaRPr lang="es-ES" dirty="0"/>
          </a:p>
          <a:p>
            <a:endParaRPr lang="es-ES" dirty="0"/>
          </a:p>
        </p:txBody>
      </p:sp>
      <p:sp>
        <p:nvSpPr>
          <p:cNvPr id="5" name="Text Box 223"/>
          <p:cNvSpPr txBox="1">
            <a:spLocks noChangeArrowheads="1"/>
          </p:cNvSpPr>
          <p:nvPr/>
        </p:nvSpPr>
        <p:spPr bwMode="auto">
          <a:xfrm>
            <a:off x="5109682" y="2265184"/>
            <a:ext cx="5129722" cy="1610130"/>
          </a:xfrm>
          <a:prstGeom prst="rect">
            <a:avLst/>
          </a:prstGeom>
          <a:gradFill rotWithShape="1">
            <a:gsLst>
              <a:gs pos="0">
                <a:srgbClr val="339966"/>
              </a:gs>
              <a:gs pos="50000">
                <a:srgbClr val="CCFFCC"/>
              </a:gs>
              <a:gs pos="100000">
                <a:srgbClr val="339966"/>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s-ES" altLang="es-ES" sz="2400" dirty="0">
                <a:latin typeface="+mn-lt"/>
              </a:rPr>
              <a:t>Para convertir grados centígrados en kelvin, hay que sumar 273</a:t>
            </a:r>
          </a:p>
          <a:p>
            <a:pPr eaLnBrk="1" hangingPunct="1"/>
            <a:r>
              <a:rPr lang="es-ES" altLang="es-ES" sz="2400" dirty="0">
                <a:latin typeface="+mn-lt"/>
              </a:rPr>
              <a:t>           T (K) = t (</a:t>
            </a:r>
            <a:r>
              <a:rPr lang="es-ES" altLang="es-ES" sz="2400" dirty="0" err="1">
                <a:latin typeface="+mn-lt"/>
              </a:rPr>
              <a:t>ºC</a:t>
            </a:r>
            <a:r>
              <a:rPr lang="es-ES" altLang="es-ES" sz="2400" dirty="0">
                <a:latin typeface="+mn-lt"/>
              </a:rPr>
              <a:t>) + 273</a:t>
            </a:r>
          </a:p>
        </p:txBody>
      </p:sp>
      <p:pic>
        <p:nvPicPr>
          <p:cNvPr id="6" name="Imagen 5"/>
          <p:cNvPicPr>
            <a:picLocks noChangeAspect="1"/>
          </p:cNvPicPr>
          <p:nvPr/>
        </p:nvPicPr>
        <p:blipFill rotWithShape="1">
          <a:blip r:embed="rId4">
            <a:extLst>
              <a:ext uri="{28A0092B-C50C-407E-A947-70E740481C1C}">
                <a14:useLocalDpi xmlns:a14="http://schemas.microsoft.com/office/drawing/2010/main" val="0"/>
              </a:ext>
            </a:extLst>
          </a:blip>
          <a:srcRect l="32266" t="3023" r="6849" b="2816"/>
          <a:stretch/>
        </p:blipFill>
        <p:spPr>
          <a:xfrm>
            <a:off x="748368" y="1928944"/>
            <a:ext cx="4128432" cy="4025220"/>
          </a:xfrm>
          <a:prstGeom prst="rect">
            <a:avLst/>
          </a:prstGeom>
        </p:spPr>
      </p:pic>
      <p:sp>
        <p:nvSpPr>
          <p:cNvPr id="7" name="1 Título"/>
          <p:cNvSpPr>
            <a:spLocks noGrp="1"/>
          </p:cNvSpPr>
          <p:nvPr>
            <p:ph type="title"/>
          </p:nvPr>
        </p:nvSpPr>
        <p:spPr>
          <a:xfrm>
            <a:off x="609600" y="266909"/>
            <a:ext cx="9956800" cy="590323"/>
          </a:xfrm>
        </p:spPr>
        <p:txBody>
          <a:bodyPr/>
          <a:lstStyle/>
          <a:p>
            <a:r>
              <a:rPr lang="es-ES" b="1" dirty="0" smtClean="0">
                <a:solidFill>
                  <a:schemeClr val="tx1"/>
                </a:solidFill>
                <a:effectLst>
                  <a:outerShdw blurRad="38100" dist="38100" dir="2700000" algn="tl">
                    <a:srgbClr val="000000">
                      <a:alpha val="43137"/>
                    </a:srgbClr>
                  </a:outerShdw>
                </a:effectLst>
              </a:rPr>
              <a:t>ESCALAS DE TEMPERATURA</a:t>
            </a:r>
            <a:endParaRPr lang="es-ES" b="1" dirty="0">
              <a:solidFill>
                <a:schemeClr val="tx1"/>
              </a:solidFill>
              <a:effectLst>
                <a:outerShdw blurRad="38100" dist="38100" dir="2700000" algn="tl">
                  <a:srgbClr val="000000">
                    <a:alpha val="43137"/>
                  </a:srgbClr>
                </a:outerShdw>
              </a:effectLst>
            </a:endParaRPr>
          </a:p>
        </p:txBody>
      </p:sp>
      <p:sp>
        <p:nvSpPr>
          <p:cNvPr id="2" name="Marcador de número de diapositiva 1"/>
          <p:cNvSpPr>
            <a:spLocks noGrp="1"/>
          </p:cNvSpPr>
          <p:nvPr>
            <p:ph type="sldNum" sz="quarter" idx="15"/>
          </p:nvPr>
        </p:nvSpPr>
        <p:spPr/>
        <p:txBody>
          <a:bodyPr/>
          <a:lstStyle/>
          <a:p>
            <a:fld id="{B11B65B7-93A5-4895-874F-5852B2E37CDF}" type="slidenum">
              <a:rPr lang="es-ES" smtClean="0"/>
              <a:pPr/>
              <a:t>15</a:t>
            </a:fld>
            <a:endParaRPr lang="es-ES"/>
          </a:p>
        </p:txBody>
      </p:sp>
    </p:spTree>
    <p:extLst>
      <p:ext uri="{BB962C8B-B14F-4D97-AF65-F5344CB8AC3E}">
        <p14:creationId xmlns:p14="http://schemas.microsoft.com/office/powerpoint/2010/main" val="6284295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504115"/>
            <a:ext cx="9956800" cy="525009"/>
          </a:xfrm>
        </p:spPr>
        <p:txBody>
          <a:bodyPr>
            <a:noAutofit/>
          </a:bodyPr>
          <a:lstStyle/>
          <a:p>
            <a:r>
              <a:rPr lang="es-ES" sz="3600" b="1" dirty="0" smtClean="0">
                <a:solidFill>
                  <a:schemeClr val="tx1"/>
                </a:solidFill>
              </a:rPr>
              <a:t>calor</a:t>
            </a:r>
            <a:endParaRPr lang="es-ES" sz="3600" b="1" dirty="0">
              <a:solidFill>
                <a:schemeClr val="tx1"/>
              </a:solidFill>
            </a:endParaRPr>
          </a:p>
        </p:txBody>
      </p:sp>
      <p:pic>
        <p:nvPicPr>
          <p:cNvPr id="4" name="0 Imagen"/>
          <p:cNvPicPr/>
          <p:nvPr/>
        </p:nvPicPr>
        <p:blipFill>
          <a:blip r:embed="rId2" cstate="print">
            <a:clrChange>
              <a:clrFrom>
                <a:srgbClr val="FFFFFF"/>
              </a:clrFrom>
              <a:clrTo>
                <a:srgbClr val="FFFFFF">
                  <a:alpha val="0"/>
                </a:srgbClr>
              </a:clrTo>
            </a:clrChange>
          </a:blip>
          <a:srcRect/>
          <a:stretch>
            <a:fillRect/>
          </a:stretch>
        </p:blipFill>
        <p:spPr bwMode="auto">
          <a:xfrm>
            <a:off x="10158394" y="171440"/>
            <a:ext cx="1143008" cy="1428760"/>
          </a:xfrm>
          <a:prstGeom prst="rect">
            <a:avLst/>
          </a:prstGeom>
          <a:noFill/>
        </p:spPr>
      </p:pic>
      <p:sp>
        <p:nvSpPr>
          <p:cNvPr id="3" name="Marcador de contenido 2"/>
          <p:cNvSpPr>
            <a:spLocks noGrp="1"/>
          </p:cNvSpPr>
          <p:nvPr>
            <p:ph sz="quarter" idx="1"/>
          </p:nvPr>
        </p:nvSpPr>
        <p:spPr/>
        <p:txBody>
          <a:bodyPr>
            <a:normAutofit/>
          </a:bodyPr>
          <a:lstStyle/>
          <a:p>
            <a:pPr marL="0" indent="0">
              <a:buNone/>
            </a:pPr>
            <a:endParaRPr lang="es-ES" dirty="0"/>
          </a:p>
          <a:p>
            <a:endParaRPr lang="es-ES" dirty="0"/>
          </a:p>
        </p:txBody>
      </p:sp>
      <p:sp>
        <p:nvSpPr>
          <p:cNvPr id="5" name="Rectángulo 4"/>
          <p:cNvSpPr/>
          <p:nvPr/>
        </p:nvSpPr>
        <p:spPr>
          <a:xfrm>
            <a:off x="767970" y="1231623"/>
            <a:ext cx="9629804" cy="2246769"/>
          </a:xfrm>
          <a:prstGeom prst="rect">
            <a:avLst/>
          </a:prstGeom>
        </p:spPr>
        <p:txBody>
          <a:bodyPr wrap="square">
            <a:spAutoFit/>
          </a:bodyPr>
          <a:lstStyle/>
          <a:p>
            <a:pPr algn="just">
              <a:spcAft>
                <a:spcPts val="0"/>
              </a:spcAft>
            </a:pPr>
            <a:r>
              <a:rPr lang="es-MX" sz="2800" dirty="0">
                <a:ea typeface="Calibri" panose="020F0502020204030204" pitchFamily="34" charset="0"/>
                <a:cs typeface="Times New Roman" panose="02020603050405020304" pitchFamily="18" charset="0"/>
              </a:rPr>
              <a:t>Es la energía térmica ganada o perdida cuando dos cuerpos se ponen en contacto, siempre y cuando entre ellos haya una diferencia en el valor de su energía térmica, se dice que hay un flujo o una energía en tránsito. </a:t>
            </a:r>
            <a:endParaRPr lang="es-ES" sz="2400" dirty="0">
              <a:effectLst/>
              <a:ea typeface="Calibri" panose="020F0502020204030204" pitchFamily="34" charset="0"/>
              <a:cs typeface="Times New Roman" panose="02020603050405020304" pitchFamily="18" charset="0"/>
            </a:endParaRPr>
          </a:p>
        </p:txBody>
      </p:sp>
      <p:pic>
        <p:nvPicPr>
          <p:cNvPr id="6" name="Picture 15" descr="Energia_termica_enfriar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6772" y="3572776"/>
            <a:ext cx="5032200" cy="2650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Marcador de número de diapositiva 6"/>
          <p:cNvSpPr>
            <a:spLocks noGrp="1"/>
          </p:cNvSpPr>
          <p:nvPr>
            <p:ph type="sldNum" sz="quarter" idx="15"/>
          </p:nvPr>
        </p:nvSpPr>
        <p:spPr/>
        <p:txBody>
          <a:bodyPr/>
          <a:lstStyle/>
          <a:p>
            <a:fld id="{B11B65B7-93A5-4895-874F-5852B2E37CDF}" type="slidenum">
              <a:rPr lang="es-ES" smtClean="0"/>
              <a:pPr/>
              <a:t>16</a:t>
            </a:fld>
            <a:endParaRPr lang="es-ES"/>
          </a:p>
        </p:txBody>
      </p:sp>
    </p:spTree>
    <p:extLst>
      <p:ext uri="{BB962C8B-B14F-4D97-AF65-F5344CB8AC3E}">
        <p14:creationId xmlns:p14="http://schemas.microsoft.com/office/powerpoint/2010/main" val="27884537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285768"/>
            <a:ext cx="9956800" cy="1143000"/>
          </a:xfrm>
        </p:spPr>
        <p:txBody>
          <a:bodyPr>
            <a:normAutofit/>
          </a:bodyPr>
          <a:lstStyle/>
          <a:p>
            <a:r>
              <a:rPr lang="es-ES" sz="3200" b="1" dirty="0" smtClean="0">
                <a:solidFill>
                  <a:schemeClr val="tx1"/>
                </a:solidFill>
              </a:rPr>
              <a:t>Cantidad de calor</a:t>
            </a:r>
            <a:endParaRPr lang="es-ES" sz="3200" b="1" dirty="0">
              <a:solidFill>
                <a:schemeClr val="tx1"/>
              </a:solidFill>
            </a:endParaRPr>
          </a:p>
        </p:txBody>
      </p:sp>
      <p:pic>
        <p:nvPicPr>
          <p:cNvPr id="4" name="0 Imagen"/>
          <p:cNvPicPr/>
          <p:nvPr/>
        </p:nvPicPr>
        <p:blipFill>
          <a:blip r:embed="rId2" cstate="print">
            <a:clrChange>
              <a:clrFrom>
                <a:srgbClr val="FFFFFF"/>
              </a:clrFrom>
              <a:clrTo>
                <a:srgbClr val="FFFFFF">
                  <a:alpha val="0"/>
                </a:srgbClr>
              </a:clrTo>
            </a:clrChange>
          </a:blip>
          <a:srcRect/>
          <a:stretch>
            <a:fillRect/>
          </a:stretch>
        </p:blipFill>
        <p:spPr bwMode="auto">
          <a:xfrm>
            <a:off x="10402682" y="142852"/>
            <a:ext cx="1143008" cy="1428760"/>
          </a:xfrm>
          <a:prstGeom prst="rect">
            <a:avLst/>
          </a:prstGeom>
          <a:noFill/>
        </p:spPr>
      </p:pic>
      <p:sp>
        <p:nvSpPr>
          <p:cNvPr id="3" name="Marcador de contenido 2"/>
          <p:cNvSpPr>
            <a:spLocks noGrp="1"/>
          </p:cNvSpPr>
          <p:nvPr>
            <p:ph sz="quarter" idx="1"/>
          </p:nvPr>
        </p:nvSpPr>
        <p:spPr>
          <a:xfrm>
            <a:off x="1017386" y="1028637"/>
            <a:ext cx="9956800" cy="4873752"/>
          </a:xfrm>
        </p:spPr>
        <p:txBody>
          <a:bodyPr>
            <a:normAutofit/>
          </a:bodyPr>
          <a:lstStyle/>
          <a:p>
            <a:pPr marL="0" indent="0">
              <a:buNone/>
            </a:pPr>
            <a:r>
              <a:rPr lang="es-MX" sz="2800" dirty="0"/>
              <a:t>No se trata de la energía que el objeto posea sino de la energía que el mismo </a:t>
            </a:r>
            <a:r>
              <a:rPr lang="es-MX" sz="2800" b="1" dirty="0"/>
              <a:t>cede o absorbe</a:t>
            </a:r>
            <a:r>
              <a:rPr lang="es-MX" sz="2800" dirty="0"/>
              <a:t>, el calor es simplemente otra forma de energía que solo puede medirse en términos del efecto que produce. </a:t>
            </a:r>
            <a:endParaRPr lang="es-MX" sz="2800" dirty="0" smtClean="0"/>
          </a:p>
          <a:p>
            <a:pPr marL="0" indent="0">
              <a:buNone/>
            </a:pPr>
            <a:endParaRPr lang="es-MX" sz="2800" dirty="0" smtClean="0"/>
          </a:p>
          <a:p>
            <a:pPr marL="0" indent="0">
              <a:buNone/>
            </a:pPr>
            <a:r>
              <a:rPr lang="es-MX" sz="2800" dirty="0" smtClean="0"/>
              <a:t>La </a:t>
            </a:r>
            <a:r>
              <a:rPr lang="es-MX" sz="2800" dirty="0"/>
              <a:t>unidad del sistema internacional para medir la cantidad de calor es el </a:t>
            </a:r>
            <a:r>
              <a:rPr lang="es-MX" sz="2800" b="1" dirty="0"/>
              <a:t>Joule.</a:t>
            </a:r>
            <a:endParaRPr lang="es-ES" sz="2800" b="1" dirty="0"/>
          </a:p>
          <a:p>
            <a:pPr marL="0" indent="0">
              <a:buNone/>
            </a:pPr>
            <a:endParaRPr lang="es-ES" dirty="0"/>
          </a:p>
          <a:p>
            <a:endParaRPr lang="es-ES" dirty="0"/>
          </a:p>
        </p:txBody>
      </p:sp>
      <p:grpSp>
        <p:nvGrpSpPr>
          <p:cNvPr id="5" name="2 Grupo"/>
          <p:cNvGrpSpPr>
            <a:grpSpLocks/>
          </p:cNvGrpSpPr>
          <p:nvPr/>
        </p:nvGrpSpPr>
        <p:grpSpPr bwMode="auto">
          <a:xfrm>
            <a:off x="3861537" y="4288972"/>
            <a:ext cx="4468926" cy="2198914"/>
            <a:chOff x="3346435" y="3702174"/>
            <a:chExt cx="4810760" cy="2338189"/>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6435" y="3702174"/>
              <a:ext cx="2304256" cy="20010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120" y="4221088"/>
              <a:ext cx="2505075" cy="181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8" name="Marcador de número de diapositiva 7"/>
          <p:cNvSpPr>
            <a:spLocks noGrp="1"/>
          </p:cNvSpPr>
          <p:nvPr>
            <p:ph type="sldNum" sz="quarter" idx="15"/>
          </p:nvPr>
        </p:nvSpPr>
        <p:spPr/>
        <p:txBody>
          <a:bodyPr/>
          <a:lstStyle/>
          <a:p>
            <a:fld id="{B11B65B7-93A5-4895-874F-5852B2E37CDF}" type="slidenum">
              <a:rPr lang="es-ES" smtClean="0"/>
              <a:pPr/>
              <a:t>17</a:t>
            </a:fld>
            <a:endParaRPr lang="es-ES"/>
          </a:p>
        </p:txBody>
      </p:sp>
    </p:spTree>
    <p:extLst>
      <p:ext uri="{BB962C8B-B14F-4D97-AF65-F5344CB8AC3E}">
        <p14:creationId xmlns:p14="http://schemas.microsoft.com/office/powerpoint/2010/main" val="41612892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5880" y="-272515"/>
            <a:ext cx="9956800" cy="1143000"/>
          </a:xfrm>
        </p:spPr>
        <p:txBody>
          <a:bodyPr/>
          <a:lstStyle/>
          <a:p>
            <a:r>
              <a:rPr lang="es-ES" b="1" dirty="0" smtClean="0">
                <a:solidFill>
                  <a:schemeClr val="tx1"/>
                </a:solidFill>
              </a:rPr>
              <a:t>EXPERIMENTO DE JOULE</a:t>
            </a:r>
            <a:endParaRPr lang="es-ES" b="1" dirty="0">
              <a:solidFill>
                <a:schemeClr val="tx1"/>
              </a:solidFill>
            </a:endParaRPr>
          </a:p>
        </p:txBody>
      </p:sp>
      <p:pic>
        <p:nvPicPr>
          <p:cNvPr id="4" name="0 Imagen"/>
          <p:cNvPicPr/>
          <p:nvPr/>
        </p:nvPicPr>
        <p:blipFill>
          <a:blip r:embed="rId2" cstate="print">
            <a:clrChange>
              <a:clrFrom>
                <a:srgbClr val="FFFFFF"/>
              </a:clrFrom>
              <a:clrTo>
                <a:srgbClr val="FFFFFF">
                  <a:alpha val="0"/>
                </a:srgbClr>
              </a:clrTo>
            </a:clrChange>
          </a:blip>
          <a:srcRect/>
          <a:stretch>
            <a:fillRect/>
          </a:stretch>
        </p:blipFill>
        <p:spPr bwMode="auto">
          <a:xfrm>
            <a:off x="9096396" y="142852"/>
            <a:ext cx="1143008" cy="1428760"/>
          </a:xfrm>
          <a:prstGeom prst="rect">
            <a:avLst/>
          </a:prstGeom>
          <a:noFill/>
        </p:spPr>
      </p:pic>
      <p:sp>
        <p:nvSpPr>
          <p:cNvPr id="3" name="Marcador de contenido 2"/>
          <p:cNvSpPr>
            <a:spLocks noGrp="1"/>
          </p:cNvSpPr>
          <p:nvPr>
            <p:ph sz="quarter" idx="1"/>
          </p:nvPr>
        </p:nvSpPr>
        <p:spPr/>
        <p:txBody>
          <a:bodyPr>
            <a:normAutofit/>
          </a:bodyPr>
          <a:lstStyle/>
          <a:p>
            <a:pPr marL="0" indent="0">
              <a:buNone/>
            </a:pPr>
            <a:endParaRPr lang="es-ES" dirty="0"/>
          </a:p>
          <a:p>
            <a:endParaRPr lang="es-ES" dirty="0"/>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6471" y="870857"/>
            <a:ext cx="5215282" cy="5766611"/>
          </a:xfrm>
          <a:prstGeom prst="rect">
            <a:avLst/>
          </a:prstGeom>
        </p:spPr>
      </p:pic>
      <p:sp>
        <p:nvSpPr>
          <p:cNvPr id="6" name="Rectángulo 5"/>
          <p:cNvSpPr/>
          <p:nvPr/>
        </p:nvSpPr>
        <p:spPr>
          <a:xfrm>
            <a:off x="8879664" y="4420125"/>
            <a:ext cx="2356735" cy="1129155"/>
          </a:xfrm>
          <a:prstGeom prst="rect">
            <a:avLst/>
          </a:prstGeom>
        </p:spPr>
        <p:txBody>
          <a:bodyPr wrap="none">
            <a:spAutoFit/>
          </a:bodyPr>
          <a:lstStyle/>
          <a:p>
            <a:pPr algn="just">
              <a:lnSpc>
                <a:spcPct val="150000"/>
              </a:lnSpc>
              <a:spcAft>
                <a:spcPts val="0"/>
              </a:spcAft>
            </a:pPr>
            <a:r>
              <a:rPr lang="es-ES" sz="2400" b="1" dirty="0" smtClean="0">
                <a:ea typeface="Calibri" panose="020F0502020204030204" pitchFamily="34" charset="0"/>
                <a:cs typeface="Times New Roman" panose="02020603050405020304" pitchFamily="18" charset="0"/>
              </a:rPr>
              <a:t>1 cal</a:t>
            </a:r>
            <a:r>
              <a:rPr lang="es-ES" sz="2400" b="1" dirty="0">
                <a:ea typeface="Calibri" panose="020F0502020204030204" pitchFamily="34" charset="0"/>
                <a:cs typeface="Times New Roman" panose="02020603050405020304" pitchFamily="18" charset="0"/>
              </a:rPr>
              <a:t>= </a:t>
            </a:r>
            <a:r>
              <a:rPr lang="es-ES" sz="2400" b="1" dirty="0" smtClean="0">
                <a:ea typeface="Calibri" panose="020F0502020204030204" pitchFamily="34" charset="0"/>
                <a:cs typeface="Times New Roman" panose="02020603050405020304" pitchFamily="18" charset="0"/>
              </a:rPr>
              <a:t>4.184 J </a:t>
            </a:r>
          </a:p>
          <a:p>
            <a:pPr algn="just">
              <a:lnSpc>
                <a:spcPct val="150000"/>
              </a:lnSpc>
              <a:spcAft>
                <a:spcPts val="0"/>
              </a:spcAft>
            </a:pPr>
            <a:r>
              <a:rPr lang="es-ES" sz="2400" b="1" dirty="0" smtClean="0">
                <a:ea typeface="Calibri" panose="020F0502020204030204" pitchFamily="34" charset="0"/>
                <a:cs typeface="Times New Roman" panose="02020603050405020304" pitchFamily="18" charset="0"/>
              </a:rPr>
              <a:t> 1 J</a:t>
            </a:r>
            <a:r>
              <a:rPr lang="es-ES" sz="2400" b="1" dirty="0">
                <a:ea typeface="Calibri" panose="020F0502020204030204" pitchFamily="34" charset="0"/>
                <a:cs typeface="Times New Roman" panose="02020603050405020304" pitchFamily="18" charset="0"/>
              </a:rPr>
              <a:t>= 0.24 cal</a:t>
            </a:r>
            <a:endParaRPr lang="es-ES" sz="2000" b="1" dirty="0">
              <a:effectLst/>
              <a:ea typeface="Calibri" panose="020F0502020204030204" pitchFamily="34" charset="0"/>
              <a:cs typeface="Times New Roman" panose="02020603050405020304" pitchFamily="18" charset="0"/>
            </a:endParaRPr>
          </a:p>
        </p:txBody>
      </p:sp>
      <p:sp>
        <p:nvSpPr>
          <p:cNvPr id="7" name="Marcador de número de diapositiva 6"/>
          <p:cNvSpPr>
            <a:spLocks noGrp="1"/>
          </p:cNvSpPr>
          <p:nvPr>
            <p:ph type="sldNum" sz="quarter" idx="15"/>
          </p:nvPr>
        </p:nvSpPr>
        <p:spPr/>
        <p:txBody>
          <a:bodyPr/>
          <a:lstStyle/>
          <a:p>
            <a:fld id="{B11B65B7-93A5-4895-874F-5852B2E37CDF}" type="slidenum">
              <a:rPr lang="es-ES" smtClean="0"/>
              <a:pPr/>
              <a:t>18</a:t>
            </a:fld>
            <a:endParaRPr lang="es-ES"/>
          </a:p>
        </p:txBody>
      </p:sp>
    </p:spTree>
    <p:extLst>
      <p:ext uri="{BB962C8B-B14F-4D97-AF65-F5344CB8AC3E}">
        <p14:creationId xmlns:p14="http://schemas.microsoft.com/office/powerpoint/2010/main" val="41755237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145555"/>
            <a:ext cx="9956800" cy="571500"/>
          </a:xfrm>
        </p:spPr>
        <p:txBody>
          <a:bodyPr>
            <a:normAutofit/>
          </a:bodyPr>
          <a:lstStyle/>
          <a:p>
            <a:r>
              <a:rPr lang="es-ES" b="1" dirty="0" smtClean="0">
                <a:solidFill>
                  <a:schemeClr val="tx1"/>
                </a:solidFill>
              </a:rPr>
              <a:t>MEDIDAS DEL CALOR</a:t>
            </a:r>
            <a:endParaRPr lang="es-ES" b="1" dirty="0">
              <a:solidFill>
                <a:schemeClr val="tx1"/>
              </a:solidFill>
            </a:endParaRPr>
          </a:p>
        </p:txBody>
      </p:sp>
      <p:pic>
        <p:nvPicPr>
          <p:cNvPr id="4" name="0 Imagen"/>
          <p:cNvPicPr/>
          <p:nvPr/>
        </p:nvPicPr>
        <p:blipFill>
          <a:blip r:embed="rId2" cstate="print">
            <a:clrChange>
              <a:clrFrom>
                <a:srgbClr val="FFFFFF"/>
              </a:clrFrom>
              <a:clrTo>
                <a:srgbClr val="FFFFFF">
                  <a:alpha val="0"/>
                </a:srgbClr>
              </a:clrTo>
            </a:clrChange>
          </a:blip>
          <a:srcRect/>
          <a:stretch>
            <a:fillRect/>
          </a:stretch>
        </p:blipFill>
        <p:spPr bwMode="auto">
          <a:xfrm>
            <a:off x="10206739" y="145555"/>
            <a:ext cx="1143008" cy="1428760"/>
          </a:xfrm>
          <a:prstGeom prst="rect">
            <a:avLst/>
          </a:prstGeom>
          <a:noFill/>
        </p:spPr>
      </p:pic>
      <p:sp>
        <p:nvSpPr>
          <p:cNvPr id="3" name="Marcador de contenido 2"/>
          <p:cNvSpPr>
            <a:spLocks noGrp="1"/>
          </p:cNvSpPr>
          <p:nvPr>
            <p:ph sz="quarter" idx="1"/>
          </p:nvPr>
        </p:nvSpPr>
        <p:spPr/>
        <p:txBody>
          <a:bodyPr>
            <a:normAutofit/>
          </a:bodyPr>
          <a:lstStyle/>
          <a:p>
            <a:pPr marL="0" indent="0">
              <a:buNone/>
            </a:pPr>
            <a:endParaRPr lang="es-ES" dirty="0"/>
          </a:p>
          <a:p>
            <a:pPr marL="0" indent="0">
              <a:buNone/>
            </a:pPr>
            <a:endParaRPr lang="es-ES" dirty="0"/>
          </a:p>
        </p:txBody>
      </p:sp>
      <mc:AlternateContent xmlns:mc="http://schemas.openxmlformats.org/markup-compatibility/2006" xmlns:a14="http://schemas.microsoft.com/office/drawing/2010/main">
        <mc:Choice Requires="a14">
          <p:sp>
            <p:nvSpPr>
              <p:cNvPr id="6" name="Rectángulo 5"/>
              <p:cNvSpPr/>
              <p:nvPr/>
            </p:nvSpPr>
            <p:spPr>
              <a:xfrm>
                <a:off x="609600" y="859935"/>
                <a:ext cx="9753600" cy="5880264"/>
              </a:xfrm>
              <a:prstGeom prst="rect">
                <a:avLst/>
              </a:prstGeom>
            </p:spPr>
            <p:txBody>
              <a:bodyPr wrap="square">
                <a:spAutoFit/>
              </a:bodyPr>
              <a:lstStyle/>
              <a:p>
                <a:pPr marL="342900" indent="-342900" algn="just">
                  <a:spcAft>
                    <a:spcPts val="0"/>
                  </a:spcAft>
                  <a:buFont typeface="Arial" panose="020B0604020202020204" pitchFamily="34" charset="0"/>
                  <a:buChar char="•"/>
                </a:pPr>
                <a:r>
                  <a:rPr lang="es-ES" sz="2400" b="1" dirty="0" smtClean="0">
                    <a:ea typeface="Calibri" panose="020F0502020204030204" pitchFamily="34" charset="0"/>
                    <a:cs typeface="Times New Roman" panose="02020603050405020304" pitchFamily="18" charset="0"/>
                  </a:rPr>
                  <a:t>Capacidad calorífica (C)</a:t>
                </a:r>
              </a:p>
              <a:p>
                <a:pPr algn="just">
                  <a:spcAft>
                    <a:spcPts val="0"/>
                  </a:spcAft>
                </a:pPr>
                <a:r>
                  <a:rPr lang="es-ES" sz="2400" b="1" dirty="0">
                    <a:effectLst/>
                    <a:ea typeface="Calibri" panose="020F0502020204030204" pitchFamily="34" charset="0"/>
                    <a:cs typeface="Times New Roman" panose="02020603050405020304" pitchFamily="18" charset="0"/>
                  </a:rPr>
                  <a:t> </a:t>
                </a:r>
                <a:r>
                  <a:rPr lang="es-ES" sz="2400" dirty="0" smtClean="0">
                    <a:effectLst/>
                    <a:ea typeface="Calibri" panose="020F0502020204030204" pitchFamily="34" charset="0"/>
                    <a:cs typeface="Times New Roman" panose="02020603050405020304" pitchFamily="18" charset="0"/>
                  </a:rPr>
                  <a:t>Es </a:t>
                </a:r>
                <a:r>
                  <a:rPr lang="es-ES" sz="2400" dirty="0">
                    <a:effectLst/>
                    <a:ea typeface="Calibri" panose="020F0502020204030204" pitchFamily="34" charset="0"/>
                    <a:cs typeface="Times New Roman" panose="02020603050405020304" pitchFamily="18" charset="0"/>
                  </a:rPr>
                  <a:t>la relación entre el calor agregado a un cuerpo y la variación de temperatura que produce en el mismo:</a:t>
                </a:r>
                <a:endParaRPr lang="es-ES" sz="2000" dirty="0">
                  <a:effectLst/>
                  <a:ea typeface="Calibri" panose="020F0502020204030204" pitchFamily="34" charset="0"/>
                  <a:cs typeface="Times New Roman" panose="02020603050405020304" pitchFamily="18" charset="0"/>
                </a:endParaRPr>
              </a:p>
              <a:p>
                <a:pPr algn="ctr">
                  <a:spcAft>
                    <a:spcPts val="0"/>
                  </a:spcAft>
                </a:pPr>
                <a:r>
                  <a:rPr lang="es-ES" sz="2400" dirty="0" smtClean="0">
                    <a:effectLst/>
                    <a:ea typeface="Calibri" panose="020F0502020204030204" pitchFamily="34" charset="0"/>
                    <a:cs typeface="Times New Roman" panose="02020603050405020304" pitchFamily="18" charset="0"/>
                  </a:rPr>
                  <a:t> </a:t>
                </a:r>
                <a14:m>
                  <m:oMath xmlns:m="http://schemas.openxmlformats.org/officeDocument/2006/math">
                    <m:r>
                      <a:rPr lang="es-ES" sz="2400" i="1">
                        <a:effectLst/>
                        <a:latin typeface="Cambria Math" panose="02040503050406030204" pitchFamily="18" charset="0"/>
                        <a:ea typeface="Calibri" panose="020F0502020204030204" pitchFamily="34" charset="0"/>
                        <a:cs typeface="Times New Roman" panose="02020603050405020304" pitchFamily="18" charset="0"/>
                      </a:rPr>
                      <m:t>𝐶</m:t>
                    </m:r>
                    <m:r>
                      <a:rPr lang="es-E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s-E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s-ES" sz="2400" i="1">
                            <a:effectLst/>
                            <a:latin typeface="Cambria Math" panose="02040503050406030204" pitchFamily="18" charset="0"/>
                            <a:ea typeface="Calibri" panose="020F0502020204030204" pitchFamily="34" charset="0"/>
                            <a:cs typeface="Times New Roman" panose="02020603050405020304" pitchFamily="18" charset="0"/>
                          </a:rPr>
                          <m:t>𝑄</m:t>
                        </m:r>
                      </m:num>
                      <m:den>
                        <m:r>
                          <a:rPr lang="es-ES" sz="2400" i="1">
                            <a:effectLst/>
                            <a:latin typeface="Cambria Math" panose="02040503050406030204" pitchFamily="18" charset="0"/>
                            <a:ea typeface="Calibri" panose="020F0502020204030204" pitchFamily="34" charset="0"/>
                            <a:cs typeface="Times New Roman" panose="02020603050405020304" pitchFamily="18" charset="0"/>
                          </a:rPr>
                          <m:t>∆</m:t>
                        </m:r>
                        <m:r>
                          <a:rPr lang="es-ES" sz="2400" i="1">
                            <a:effectLst/>
                            <a:latin typeface="Cambria Math" panose="02040503050406030204" pitchFamily="18" charset="0"/>
                            <a:ea typeface="Calibri" panose="020F0502020204030204" pitchFamily="34" charset="0"/>
                            <a:cs typeface="Times New Roman" panose="02020603050405020304" pitchFamily="18" charset="0"/>
                          </a:rPr>
                          <m:t>𝑇</m:t>
                        </m:r>
                      </m:den>
                    </m:f>
                  </m:oMath>
                </a14:m>
                <a:endParaRPr lang="es-ES" sz="2400" dirty="0" smtClean="0">
                  <a:effectLst/>
                  <a:ea typeface="Calibri" panose="020F0502020204030204" pitchFamily="34" charset="0"/>
                  <a:cs typeface="Times New Roman" panose="02020603050405020304" pitchFamily="18" charset="0"/>
                </a:endParaRPr>
              </a:p>
              <a:p>
                <a:pPr algn="just">
                  <a:spcAft>
                    <a:spcPts val="0"/>
                  </a:spcAft>
                </a:pPr>
                <a:r>
                  <a:rPr lang="es-ES" sz="2400" dirty="0" smtClean="0">
                    <a:effectLst/>
                    <a:ea typeface="Calibri" panose="020F0502020204030204" pitchFamily="34" charset="0"/>
                    <a:cs typeface="Times New Roman" panose="02020603050405020304" pitchFamily="18" charset="0"/>
                  </a:rPr>
                  <a:t>Su </a:t>
                </a:r>
                <a:r>
                  <a:rPr lang="es-ES" sz="2400" dirty="0">
                    <a:effectLst/>
                    <a:ea typeface="Calibri" panose="020F0502020204030204" pitchFamily="34" charset="0"/>
                    <a:cs typeface="Times New Roman" panose="02020603050405020304" pitchFamily="18" charset="0"/>
                  </a:rPr>
                  <a:t>unidad S.I es el J/K, </a:t>
                </a:r>
                <a:r>
                  <a:rPr lang="es-ES" sz="2400" dirty="0" err="1">
                    <a:effectLst/>
                    <a:ea typeface="Calibri" panose="020F0502020204030204" pitchFamily="34" charset="0"/>
                    <a:cs typeface="Times New Roman" panose="02020603050405020304" pitchFamily="18" charset="0"/>
                  </a:rPr>
                  <a:t>tbien</a:t>
                </a:r>
                <a:r>
                  <a:rPr lang="es-ES" sz="2400" dirty="0">
                    <a:effectLst/>
                    <a:ea typeface="Calibri" panose="020F0502020204030204" pitchFamily="34" charset="0"/>
                    <a:cs typeface="Times New Roman" panose="02020603050405020304" pitchFamily="18" charset="0"/>
                  </a:rPr>
                  <a:t> puede emplearse con mucha frecuencia </a:t>
                </a:r>
                <a:r>
                  <a:rPr lang="es-ES" sz="2400" dirty="0" smtClean="0">
                    <a:effectLst/>
                    <a:ea typeface="Calibri" panose="020F0502020204030204" pitchFamily="34" charset="0"/>
                    <a:cs typeface="Times New Roman" panose="02020603050405020304" pitchFamily="18" charset="0"/>
                  </a:rPr>
                  <a:t>cal/</a:t>
                </a:r>
                <a:r>
                  <a:rPr lang="es-ES" sz="2400" dirty="0" err="1" smtClean="0">
                    <a:effectLst/>
                    <a:ea typeface="Calibri" panose="020F0502020204030204" pitchFamily="34" charset="0"/>
                    <a:cs typeface="Times New Roman" panose="02020603050405020304" pitchFamily="18" charset="0"/>
                  </a:rPr>
                  <a:t>ºC</a:t>
                </a:r>
                <a:r>
                  <a:rPr lang="es-ES" sz="2400" dirty="0" smtClean="0">
                    <a:effectLst/>
                    <a:ea typeface="Calibri" panose="020F0502020204030204" pitchFamily="34" charset="0"/>
                    <a:cs typeface="Times New Roman" panose="02020603050405020304" pitchFamily="18" charset="0"/>
                  </a:rPr>
                  <a:t>.</a:t>
                </a:r>
              </a:p>
              <a:p>
                <a:pPr algn="just">
                  <a:spcAft>
                    <a:spcPts val="0"/>
                  </a:spcAft>
                </a:pPr>
                <a:endParaRPr lang="es-ES" sz="2400" dirty="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s-ES" sz="2400" b="1" dirty="0"/>
                  <a:t>Calor específico (c)</a:t>
                </a:r>
              </a:p>
              <a:p>
                <a:r>
                  <a:rPr lang="es-ES" sz="2400" dirty="0" smtClean="0"/>
                  <a:t>Es </a:t>
                </a:r>
                <a:r>
                  <a:rPr lang="es-ES" sz="2400" dirty="0"/>
                  <a:t>la capacidad calorífica por unidad de </a:t>
                </a:r>
                <a:r>
                  <a:rPr lang="es-ES" sz="2400" dirty="0" smtClean="0"/>
                  <a:t>masa:</a:t>
                </a:r>
              </a:p>
              <a:p>
                <a:pPr/>
                <a14:m>
                  <m:oMathPara xmlns:m="http://schemas.openxmlformats.org/officeDocument/2006/math">
                    <m:oMathParaPr>
                      <m:jc m:val="centerGroup"/>
                    </m:oMathParaPr>
                    <m:oMath xmlns:m="http://schemas.openxmlformats.org/officeDocument/2006/math">
                      <m:r>
                        <a:rPr lang="es-ES" sz="2400" b="0" i="1" smtClean="0">
                          <a:latin typeface="Cambria Math" panose="02040503050406030204" pitchFamily="18" charset="0"/>
                        </a:rPr>
                        <m:t>𝑐</m:t>
                      </m:r>
                      <m:r>
                        <a:rPr lang="es-ES" sz="2400" b="0" i="1" smtClean="0">
                          <a:latin typeface="Cambria Math" panose="02040503050406030204" pitchFamily="18" charset="0"/>
                        </a:rPr>
                        <m:t>=</m:t>
                      </m:r>
                      <m:f>
                        <m:fPr>
                          <m:ctrlPr>
                            <a:rPr lang="es-ES" sz="2400" b="0" i="1" smtClean="0">
                              <a:latin typeface="Cambria Math" panose="02040503050406030204" pitchFamily="18" charset="0"/>
                            </a:rPr>
                          </m:ctrlPr>
                        </m:fPr>
                        <m:num>
                          <m:r>
                            <a:rPr lang="es-ES" sz="2400" b="0" i="1" smtClean="0">
                              <a:latin typeface="Cambria Math" panose="02040503050406030204" pitchFamily="18" charset="0"/>
                            </a:rPr>
                            <m:t>𝐶</m:t>
                          </m:r>
                        </m:num>
                        <m:den>
                          <m:r>
                            <a:rPr lang="es-ES" sz="2400" b="0" i="1" smtClean="0">
                              <a:latin typeface="Cambria Math" panose="02040503050406030204" pitchFamily="18" charset="0"/>
                            </a:rPr>
                            <m:t>𝑚</m:t>
                          </m:r>
                        </m:den>
                      </m:f>
                    </m:oMath>
                  </m:oMathPara>
                </a14:m>
                <a:endParaRPr lang="es-ES" sz="2400" dirty="0"/>
              </a:p>
              <a:p>
                <a:r>
                  <a:rPr lang="es-ES" sz="2400" dirty="0" smtClean="0"/>
                  <a:t>Su </a:t>
                </a:r>
                <a:r>
                  <a:rPr lang="es-ES" sz="2400" dirty="0"/>
                  <a:t>unidad en el S.I es el J/Kg K, también se usa cal/g </a:t>
                </a:r>
                <a:r>
                  <a:rPr lang="es-ES" sz="2400" dirty="0" err="1" smtClean="0"/>
                  <a:t>ºC</a:t>
                </a:r>
                <a:r>
                  <a:rPr lang="es-ES" sz="2400" dirty="0" smtClean="0"/>
                  <a:t>.</a:t>
                </a:r>
                <a:endParaRPr lang="es-ES" sz="2400" dirty="0"/>
              </a:p>
              <a:p>
                <a:r>
                  <a:rPr lang="es-ES" sz="2400" dirty="0"/>
                  <a:t>-Si sustituimos:</a:t>
                </a:r>
              </a:p>
              <a:p>
                <a:pPr algn="ctr"/>
                <a14:m>
                  <m:oMath xmlns:m="http://schemas.openxmlformats.org/officeDocument/2006/math">
                    <m:r>
                      <a:rPr lang="es-ES" sz="2400" b="0" i="1" smtClean="0">
                        <a:latin typeface="Cambria Math" panose="02040503050406030204" pitchFamily="18" charset="0"/>
                      </a:rPr>
                      <m:t>                                               </m:t>
                    </m:r>
                    <m:r>
                      <a:rPr lang="es-ES" sz="2400" i="1">
                        <a:latin typeface="Cambria Math" panose="02040503050406030204" pitchFamily="18" charset="0"/>
                      </a:rPr>
                      <m:t>𝐶</m:t>
                    </m:r>
                    <m:r>
                      <a:rPr lang="es-ES" sz="2400" i="1">
                        <a:latin typeface="Cambria Math" panose="02040503050406030204" pitchFamily="18" charset="0"/>
                      </a:rPr>
                      <m:t>=</m:t>
                    </m:r>
                    <m:f>
                      <m:fPr>
                        <m:ctrlPr>
                          <a:rPr lang="es-ES" sz="2400" i="1">
                            <a:latin typeface="Cambria Math" panose="02040503050406030204" pitchFamily="18" charset="0"/>
                          </a:rPr>
                        </m:ctrlPr>
                      </m:fPr>
                      <m:num>
                        <m:r>
                          <a:rPr lang="es-ES" sz="2400" i="1">
                            <a:latin typeface="Cambria Math" panose="02040503050406030204" pitchFamily="18" charset="0"/>
                          </a:rPr>
                          <m:t>𝑄</m:t>
                        </m:r>
                      </m:num>
                      <m:den>
                        <m:r>
                          <a:rPr lang="es-ES" sz="2400" i="1">
                            <a:latin typeface="Cambria Math" panose="02040503050406030204" pitchFamily="18" charset="0"/>
                          </a:rPr>
                          <m:t>∆</m:t>
                        </m:r>
                        <m:r>
                          <a:rPr lang="es-ES" sz="2400" i="1">
                            <a:latin typeface="Cambria Math" panose="02040503050406030204" pitchFamily="18" charset="0"/>
                          </a:rPr>
                          <m:t>𝑇</m:t>
                        </m:r>
                      </m:den>
                    </m:f>
                  </m:oMath>
                </a14:m>
                <a:r>
                  <a:rPr lang="es-ES" sz="2400" dirty="0" smtClean="0"/>
                  <a:t>;  Q=C ΔT </a:t>
                </a:r>
                <a:r>
                  <a:rPr lang="es-ES" sz="2400" dirty="0"/>
                  <a:t>=</a:t>
                </a:r>
                <a:r>
                  <a:rPr lang="es-ES" sz="2400" dirty="0" smtClean="0"/>
                  <a:t>m c ΔT</a:t>
                </a:r>
                <a:endParaRPr lang="es-ES" sz="2400" dirty="0"/>
              </a:p>
              <a:p>
                <a:pPr algn="just">
                  <a:spcAft>
                    <a:spcPts val="0"/>
                  </a:spcAft>
                </a:pPr>
                <a:endParaRPr lang="es-ES" sz="2000" dirty="0">
                  <a:effectLst/>
                  <a:ea typeface="Calibri" panose="020F0502020204030204" pitchFamily="34" charset="0"/>
                  <a:cs typeface="Times New Roman" panose="02020603050405020304" pitchFamily="18" charset="0"/>
                </a:endParaRPr>
              </a:p>
            </p:txBody>
          </p:sp>
        </mc:Choice>
        <mc:Fallback xmlns="">
          <p:sp>
            <p:nvSpPr>
              <p:cNvPr id="6" name="Rectángulo 5"/>
              <p:cNvSpPr>
                <a:spLocks noRot="1" noChangeAspect="1" noMove="1" noResize="1" noEditPoints="1" noAdjustHandles="1" noChangeArrowheads="1" noChangeShapeType="1" noTextEdit="1"/>
              </p:cNvSpPr>
              <p:nvPr/>
            </p:nvSpPr>
            <p:spPr>
              <a:xfrm>
                <a:off x="609600" y="859935"/>
                <a:ext cx="9753600" cy="5880264"/>
              </a:xfrm>
              <a:prstGeom prst="rect">
                <a:avLst/>
              </a:prstGeom>
              <a:blipFill rotWithShape="0">
                <a:blip r:embed="rId3"/>
                <a:stretch>
                  <a:fillRect l="-938" t="-829" r="-938"/>
                </a:stretch>
              </a:blipFill>
            </p:spPr>
            <p:txBody>
              <a:bodyPr/>
              <a:lstStyle/>
              <a:p>
                <a:r>
                  <a:rPr lang="es-ES">
                    <a:noFill/>
                  </a:rPr>
                  <a:t> </a:t>
                </a:r>
              </a:p>
            </p:txBody>
          </p:sp>
        </mc:Fallback>
      </mc:AlternateContent>
      <p:sp>
        <p:nvSpPr>
          <p:cNvPr id="7" name="Rectángulo 6"/>
          <p:cNvSpPr/>
          <p:nvPr/>
        </p:nvSpPr>
        <p:spPr>
          <a:xfrm>
            <a:off x="6375042" y="5699115"/>
            <a:ext cx="2485623" cy="60530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Marcador de número de diapositiva 4"/>
          <p:cNvSpPr>
            <a:spLocks noGrp="1"/>
          </p:cNvSpPr>
          <p:nvPr>
            <p:ph type="sldNum" sz="quarter" idx="15"/>
          </p:nvPr>
        </p:nvSpPr>
        <p:spPr/>
        <p:txBody>
          <a:bodyPr/>
          <a:lstStyle/>
          <a:p>
            <a:fld id="{B11B65B7-93A5-4895-874F-5852B2E37CDF}" type="slidenum">
              <a:rPr lang="es-ES" smtClean="0"/>
              <a:pPr/>
              <a:t>19</a:t>
            </a:fld>
            <a:endParaRPr lang="es-ES"/>
          </a:p>
        </p:txBody>
      </p:sp>
    </p:spTree>
    <p:extLst>
      <p:ext uri="{BB962C8B-B14F-4D97-AF65-F5344CB8AC3E}">
        <p14:creationId xmlns:p14="http://schemas.microsoft.com/office/powerpoint/2010/main" val="32727391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83771" y="253013"/>
            <a:ext cx="9956800" cy="786267"/>
          </a:xfrm>
        </p:spPr>
        <p:txBody>
          <a:bodyPr/>
          <a:lstStyle/>
          <a:p>
            <a:r>
              <a:rPr lang="es-ES" b="1" dirty="0" smtClean="0">
                <a:solidFill>
                  <a:schemeClr val="tx1"/>
                </a:solidFill>
              </a:rPr>
              <a:t>índice</a:t>
            </a:r>
            <a:endParaRPr lang="es-ES" b="1" dirty="0">
              <a:solidFill>
                <a:schemeClr val="tx1"/>
              </a:solidFill>
            </a:endParaRPr>
          </a:p>
        </p:txBody>
      </p:sp>
      <p:pic>
        <p:nvPicPr>
          <p:cNvPr id="4" name="0 Imagen"/>
          <p:cNvPicPr/>
          <p:nvPr/>
        </p:nvPicPr>
        <p:blipFill>
          <a:blip r:embed="rId2" cstate="print">
            <a:clrChange>
              <a:clrFrom>
                <a:srgbClr val="FFFFFF"/>
              </a:clrFrom>
              <a:clrTo>
                <a:srgbClr val="FFFFFF">
                  <a:alpha val="0"/>
                </a:srgbClr>
              </a:clrTo>
            </a:clrChange>
          </a:blip>
          <a:srcRect/>
          <a:stretch>
            <a:fillRect/>
          </a:stretch>
        </p:blipFill>
        <p:spPr bwMode="auto">
          <a:xfrm>
            <a:off x="10169067" y="155731"/>
            <a:ext cx="1143008" cy="1428760"/>
          </a:xfrm>
          <a:prstGeom prst="rect">
            <a:avLst/>
          </a:prstGeom>
          <a:noFill/>
        </p:spPr>
      </p:pic>
      <p:sp>
        <p:nvSpPr>
          <p:cNvPr id="3" name="Marcador de contenido 2"/>
          <p:cNvSpPr>
            <a:spLocks noGrp="1"/>
          </p:cNvSpPr>
          <p:nvPr>
            <p:ph sz="quarter" idx="1"/>
          </p:nvPr>
        </p:nvSpPr>
        <p:spPr>
          <a:xfrm>
            <a:off x="1408090" y="1149441"/>
            <a:ext cx="9956800" cy="4873752"/>
          </a:xfrm>
        </p:spPr>
        <p:txBody>
          <a:bodyPr>
            <a:noAutofit/>
          </a:bodyPr>
          <a:lstStyle/>
          <a:p>
            <a:r>
              <a:rPr lang="es-ES" sz="2000" dirty="0" smtClean="0"/>
              <a:t>Introducción</a:t>
            </a:r>
          </a:p>
          <a:p>
            <a:r>
              <a:rPr lang="es-ES" sz="2000" dirty="0" smtClean="0"/>
              <a:t>Antecedentes del calor</a:t>
            </a:r>
          </a:p>
          <a:p>
            <a:r>
              <a:rPr lang="es-ES" sz="2000" dirty="0" smtClean="0"/>
              <a:t>Diferencia entre calor y temperatura</a:t>
            </a:r>
          </a:p>
          <a:p>
            <a:r>
              <a:rPr lang="es-ES" sz="2000" dirty="0" smtClean="0"/>
              <a:t>Temperatura</a:t>
            </a:r>
          </a:p>
          <a:p>
            <a:pPr lvl="1">
              <a:buFont typeface="Wingdings" panose="05000000000000000000" pitchFamily="2" charset="2"/>
              <a:buChar char="Ø"/>
            </a:pPr>
            <a:r>
              <a:rPr lang="es-ES" sz="2000" dirty="0" smtClean="0"/>
              <a:t>Instrumentos para medir la temperatura</a:t>
            </a:r>
          </a:p>
          <a:p>
            <a:pPr lvl="1">
              <a:buFont typeface="Wingdings" panose="05000000000000000000" pitchFamily="2" charset="2"/>
              <a:buChar char="Ø"/>
            </a:pPr>
            <a:r>
              <a:rPr lang="es-ES" sz="2000" dirty="0" smtClean="0"/>
              <a:t>Escalas de temperatura</a:t>
            </a:r>
            <a:endParaRPr lang="es-ES" sz="2000" dirty="0"/>
          </a:p>
          <a:p>
            <a:r>
              <a:rPr lang="es-ES" sz="2000" dirty="0" smtClean="0"/>
              <a:t>Calor</a:t>
            </a:r>
            <a:endParaRPr lang="es-ES" sz="2000" dirty="0"/>
          </a:p>
          <a:p>
            <a:pPr lvl="1">
              <a:buFont typeface="Wingdings" panose="05000000000000000000" pitchFamily="2" charset="2"/>
              <a:buChar char="Ø"/>
            </a:pPr>
            <a:r>
              <a:rPr lang="es-ES" sz="2000" dirty="0" smtClean="0"/>
              <a:t>Cantidad de calor</a:t>
            </a:r>
            <a:endParaRPr lang="es-ES" sz="2000" dirty="0"/>
          </a:p>
          <a:p>
            <a:pPr lvl="1">
              <a:buFont typeface="Wingdings" panose="05000000000000000000" pitchFamily="2" charset="2"/>
              <a:buChar char="Ø"/>
            </a:pPr>
            <a:r>
              <a:rPr lang="es-ES" sz="2000" dirty="0" smtClean="0"/>
              <a:t>Experimento de Joule</a:t>
            </a:r>
          </a:p>
          <a:p>
            <a:pPr lvl="1">
              <a:buFont typeface="Wingdings" panose="05000000000000000000" pitchFamily="2" charset="2"/>
              <a:buChar char="Ø"/>
            </a:pPr>
            <a:r>
              <a:rPr lang="es-ES" sz="2000" dirty="0" smtClean="0"/>
              <a:t>Medidas del calor</a:t>
            </a:r>
          </a:p>
          <a:p>
            <a:pPr lvl="1">
              <a:buFont typeface="Wingdings" panose="05000000000000000000" pitchFamily="2" charset="2"/>
              <a:buChar char="Ø"/>
            </a:pPr>
            <a:r>
              <a:rPr lang="es-ES" sz="2000" dirty="0" smtClean="0"/>
              <a:t>Formas de propagación del calor</a:t>
            </a:r>
          </a:p>
          <a:p>
            <a:pPr lvl="1">
              <a:buFont typeface="Wingdings" panose="05000000000000000000" pitchFamily="2" charset="2"/>
              <a:buChar char="Ø"/>
            </a:pPr>
            <a:r>
              <a:rPr lang="es-ES" sz="2000" dirty="0" smtClean="0"/>
              <a:t>Tipos de calor</a:t>
            </a:r>
          </a:p>
          <a:p>
            <a:r>
              <a:rPr lang="es-ES" sz="2000" dirty="0" smtClean="0"/>
              <a:t>Dilatación</a:t>
            </a:r>
            <a:endParaRPr lang="es-ES" sz="2000" dirty="0"/>
          </a:p>
          <a:p>
            <a:r>
              <a:rPr lang="es-ES" sz="2000" dirty="0" smtClean="0"/>
              <a:t>Resumen-Mapa conceptual</a:t>
            </a:r>
            <a:endParaRPr lang="es-ES" sz="2000" dirty="0"/>
          </a:p>
          <a:p>
            <a:pPr marL="365760" lvl="1" indent="0" algn="ctr">
              <a:buNone/>
            </a:pPr>
            <a:endParaRPr lang="es-ES" sz="2000" dirty="0"/>
          </a:p>
          <a:p>
            <a:pPr lvl="1">
              <a:buFont typeface="Wingdings" panose="05000000000000000000" pitchFamily="2" charset="2"/>
              <a:buChar char="Ø"/>
            </a:pPr>
            <a:endParaRPr lang="es-ES" sz="2000" dirty="0"/>
          </a:p>
          <a:p>
            <a:pPr lvl="1">
              <a:buFont typeface="Wingdings" panose="05000000000000000000" pitchFamily="2" charset="2"/>
              <a:buChar char="Ø"/>
            </a:pPr>
            <a:endParaRPr lang="es-ES" sz="2000" dirty="0"/>
          </a:p>
        </p:txBody>
      </p:sp>
      <p:sp>
        <p:nvSpPr>
          <p:cNvPr id="5" name="Marcador de número de diapositiva 4"/>
          <p:cNvSpPr>
            <a:spLocks noGrp="1"/>
          </p:cNvSpPr>
          <p:nvPr>
            <p:ph type="sldNum" sz="quarter" idx="15"/>
          </p:nvPr>
        </p:nvSpPr>
        <p:spPr/>
        <p:txBody>
          <a:bodyPr/>
          <a:lstStyle/>
          <a:p>
            <a:fld id="{B11B65B7-93A5-4895-874F-5852B2E37CDF}" type="slidenum">
              <a:rPr lang="es-ES" smtClean="0"/>
              <a:pPr/>
              <a:t>2</a:t>
            </a:fld>
            <a:endParaRPr lang="es-ES"/>
          </a:p>
        </p:txBody>
      </p:sp>
    </p:spTree>
    <p:extLst>
      <p:ext uri="{BB962C8B-B14F-4D97-AF65-F5344CB8AC3E}">
        <p14:creationId xmlns:p14="http://schemas.microsoft.com/office/powerpoint/2010/main" val="39915660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407211"/>
            <a:ext cx="9956800" cy="387328"/>
          </a:xfrm>
        </p:spPr>
        <p:txBody>
          <a:bodyPr>
            <a:normAutofit fontScale="90000"/>
          </a:bodyPr>
          <a:lstStyle/>
          <a:p>
            <a:r>
              <a:rPr lang="es-ES" b="1" dirty="0" smtClean="0">
                <a:solidFill>
                  <a:schemeClr val="tx1"/>
                </a:solidFill>
              </a:rPr>
              <a:t>Formas de propagación del calor</a:t>
            </a:r>
            <a:endParaRPr lang="es-ES" b="1" dirty="0">
              <a:solidFill>
                <a:schemeClr val="tx1"/>
              </a:solidFill>
            </a:endParaRPr>
          </a:p>
        </p:txBody>
      </p:sp>
      <p:pic>
        <p:nvPicPr>
          <p:cNvPr id="4" name="0 Imagen"/>
          <p:cNvPicPr/>
          <p:nvPr/>
        </p:nvPicPr>
        <p:blipFill>
          <a:blip r:embed="rId2" cstate="print">
            <a:clrChange>
              <a:clrFrom>
                <a:srgbClr val="FFFFFF"/>
              </a:clrFrom>
              <a:clrTo>
                <a:srgbClr val="FFFFFF">
                  <a:alpha val="0"/>
                </a:srgbClr>
              </a:clrTo>
            </a:clrChange>
          </a:blip>
          <a:srcRect/>
          <a:stretch>
            <a:fillRect/>
          </a:stretch>
        </p:blipFill>
        <p:spPr bwMode="auto">
          <a:xfrm>
            <a:off x="10088069" y="80159"/>
            <a:ext cx="1143008" cy="1428760"/>
          </a:xfrm>
          <a:prstGeom prst="rect">
            <a:avLst/>
          </a:prstGeom>
          <a:noFill/>
        </p:spPr>
      </p:pic>
      <p:sp>
        <p:nvSpPr>
          <p:cNvPr id="3" name="Marcador de contenido 2"/>
          <p:cNvSpPr>
            <a:spLocks noGrp="1"/>
          </p:cNvSpPr>
          <p:nvPr>
            <p:ph sz="quarter" idx="1"/>
          </p:nvPr>
        </p:nvSpPr>
        <p:spPr/>
        <p:txBody>
          <a:bodyPr>
            <a:normAutofit/>
          </a:bodyPr>
          <a:lstStyle/>
          <a:p>
            <a:pPr marL="0" indent="0">
              <a:buNone/>
            </a:pPr>
            <a:endParaRPr lang="es-ES" dirty="0"/>
          </a:p>
          <a:p>
            <a:endParaRPr lang="es-ES" dirty="0"/>
          </a:p>
        </p:txBody>
      </p:sp>
      <p:pic>
        <p:nvPicPr>
          <p:cNvPr id="5" name="Picture 221" descr="Energia_termica_enfriars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6281" y="801710"/>
            <a:ext cx="3680953" cy="5778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ángulo 5"/>
          <p:cNvSpPr/>
          <p:nvPr/>
        </p:nvSpPr>
        <p:spPr>
          <a:xfrm>
            <a:off x="609600" y="1121591"/>
            <a:ext cx="5797516" cy="1938992"/>
          </a:xfrm>
          <a:prstGeom prst="rect">
            <a:avLst/>
          </a:prstGeom>
        </p:spPr>
        <p:txBody>
          <a:bodyPr wrap="square">
            <a:spAutoFit/>
          </a:bodyPr>
          <a:lstStyle/>
          <a:p>
            <a:pPr algn="just"/>
            <a:r>
              <a:rPr lang="es-MX" sz="2400" dirty="0">
                <a:solidFill>
                  <a:prstClr val="black"/>
                </a:solidFill>
                <a:ea typeface="Times New Roman" panose="02020603050405020304" pitchFamily="18" charset="0"/>
              </a:rPr>
              <a:t>El principio de </a:t>
            </a:r>
            <a:r>
              <a:rPr lang="es-MX" sz="2400" b="1" dirty="0">
                <a:solidFill>
                  <a:prstClr val="black"/>
                </a:solidFill>
                <a:ea typeface="Times New Roman" panose="02020603050405020304" pitchFamily="18" charset="0"/>
              </a:rPr>
              <a:t>equilibrio térmico </a:t>
            </a:r>
            <a:r>
              <a:rPr lang="es-MX" sz="2400" dirty="0">
                <a:solidFill>
                  <a:prstClr val="black"/>
                </a:solidFill>
                <a:ea typeface="Times New Roman" panose="02020603050405020304" pitchFamily="18" charset="0"/>
              </a:rPr>
              <a:t>nos dice que siempre que los objetos se coloquen juntos en un medio aislado finalmente alcanzaran  las misma temperatura.</a:t>
            </a:r>
            <a:endParaRPr lang="es-ES" sz="2400" dirty="0">
              <a:solidFill>
                <a:prstClr val="black"/>
              </a:solidFill>
            </a:endParaRPr>
          </a:p>
        </p:txBody>
      </p:sp>
      <p:sp>
        <p:nvSpPr>
          <p:cNvPr id="7" name="Rectángulo 6"/>
          <p:cNvSpPr/>
          <p:nvPr/>
        </p:nvSpPr>
        <p:spPr>
          <a:xfrm>
            <a:off x="1520212" y="3930211"/>
            <a:ext cx="6096000" cy="1015663"/>
          </a:xfrm>
          <a:prstGeom prst="rect">
            <a:avLst/>
          </a:prstGeom>
        </p:spPr>
        <p:txBody>
          <a:bodyPr>
            <a:spAutoFit/>
          </a:bodyPr>
          <a:lstStyle/>
          <a:p>
            <a:pPr algn="just">
              <a:lnSpc>
                <a:spcPct val="150000"/>
              </a:lnSpc>
            </a:pPr>
            <a:r>
              <a:rPr lang="es-ES"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s-ES" sz="2400" dirty="0">
                <a:solidFill>
                  <a:prstClr val="black"/>
                </a:solidFill>
                <a:ea typeface="Times New Roman" panose="02020603050405020304" pitchFamily="18" charset="0"/>
                <a:cs typeface="Times New Roman" panose="02020603050405020304" pitchFamily="18" charset="0"/>
              </a:rPr>
              <a:t>calor </a:t>
            </a:r>
            <a:r>
              <a:rPr lang="es-ES" sz="2400" dirty="0" smtClean="0">
                <a:solidFill>
                  <a:prstClr val="black"/>
                </a:solidFill>
                <a:ea typeface="Times New Roman" panose="02020603050405020304" pitchFamily="18" charset="0"/>
                <a:cs typeface="Times New Roman" panose="02020603050405020304" pitchFamily="18" charset="0"/>
              </a:rPr>
              <a:t>perdido = </a:t>
            </a:r>
            <a:r>
              <a:rPr lang="es-ES" sz="2400" dirty="0">
                <a:solidFill>
                  <a:prstClr val="black"/>
                </a:solidFill>
                <a:ea typeface="Times New Roman" panose="02020603050405020304" pitchFamily="18" charset="0"/>
                <a:cs typeface="Times New Roman" panose="02020603050405020304" pitchFamily="18" charset="0"/>
              </a:rPr>
              <a:t>calor ganado</a:t>
            </a:r>
            <a:endParaRPr lang="es-ES" sz="2400" dirty="0">
              <a:solidFill>
                <a:prstClr val="black"/>
              </a:solidFill>
              <a:ea typeface="Calibri" panose="020F0502020204030204" pitchFamily="34" charset="0"/>
              <a:cs typeface="Times New Roman" panose="02020603050405020304" pitchFamily="18" charset="0"/>
            </a:endParaRPr>
          </a:p>
          <a:p>
            <a:pPr algn="just">
              <a:lnSpc>
                <a:spcPct val="150000"/>
              </a:lnSpc>
            </a:pPr>
            <a:endParaRPr lang="es-ES" sz="1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8" name="Elipse 7"/>
          <p:cNvSpPr/>
          <p:nvPr/>
        </p:nvSpPr>
        <p:spPr>
          <a:xfrm>
            <a:off x="1352827" y="3831251"/>
            <a:ext cx="4550228" cy="87623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9" name="CuadroTexto 8"/>
          <p:cNvSpPr txBox="1"/>
          <p:nvPr/>
        </p:nvSpPr>
        <p:spPr>
          <a:xfrm>
            <a:off x="2106289" y="5424186"/>
            <a:ext cx="3200400" cy="461665"/>
          </a:xfrm>
          <a:prstGeom prst="rect">
            <a:avLst/>
          </a:prstGeom>
          <a:noFill/>
        </p:spPr>
        <p:txBody>
          <a:bodyPr wrap="square" rtlCol="0">
            <a:spAutoFit/>
          </a:bodyPr>
          <a:lstStyle/>
          <a:p>
            <a:r>
              <a:rPr lang="es-ES" sz="2400" dirty="0" smtClean="0">
                <a:solidFill>
                  <a:prstClr val="black"/>
                </a:solidFill>
              </a:rPr>
              <a:t>CALORÍMETRO</a:t>
            </a:r>
            <a:endParaRPr lang="es-ES" sz="2400" dirty="0">
              <a:solidFill>
                <a:prstClr val="black"/>
              </a:solidFill>
            </a:endParaRPr>
          </a:p>
        </p:txBody>
      </p:sp>
      <p:sp>
        <p:nvSpPr>
          <p:cNvPr id="10" name="Rectángulo 9"/>
          <p:cNvSpPr/>
          <p:nvPr/>
        </p:nvSpPr>
        <p:spPr>
          <a:xfrm>
            <a:off x="2038462" y="5431274"/>
            <a:ext cx="2857724" cy="5497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11" name="Marcador de número de diapositiva 10"/>
          <p:cNvSpPr>
            <a:spLocks noGrp="1"/>
          </p:cNvSpPr>
          <p:nvPr>
            <p:ph type="sldNum" sz="quarter" idx="15"/>
          </p:nvPr>
        </p:nvSpPr>
        <p:spPr/>
        <p:txBody>
          <a:bodyPr/>
          <a:lstStyle/>
          <a:p>
            <a:fld id="{B11B65B7-93A5-4895-874F-5852B2E37CDF}" type="slidenum">
              <a:rPr lang="es-ES" smtClean="0"/>
              <a:pPr/>
              <a:t>20</a:t>
            </a:fld>
            <a:endParaRPr lang="es-ES"/>
          </a:p>
        </p:txBody>
      </p:sp>
    </p:spTree>
    <p:extLst>
      <p:ext uri="{BB962C8B-B14F-4D97-AF65-F5344CB8AC3E}">
        <p14:creationId xmlns:p14="http://schemas.microsoft.com/office/powerpoint/2010/main" val="34132163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2" cstate="print">
            <a:clrChange>
              <a:clrFrom>
                <a:srgbClr val="FFFFFF"/>
              </a:clrFrom>
              <a:clrTo>
                <a:srgbClr val="FFFFFF">
                  <a:alpha val="0"/>
                </a:srgbClr>
              </a:clrTo>
            </a:clrChange>
          </a:blip>
          <a:srcRect/>
          <a:stretch>
            <a:fillRect/>
          </a:stretch>
        </p:blipFill>
        <p:spPr bwMode="auto">
          <a:xfrm>
            <a:off x="10139584" y="80159"/>
            <a:ext cx="1143008" cy="1428760"/>
          </a:xfrm>
          <a:prstGeom prst="rect">
            <a:avLst/>
          </a:prstGeom>
          <a:noFill/>
        </p:spPr>
      </p:pic>
      <p:sp>
        <p:nvSpPr>
          <p:cNvPr id="3" name="Marcador de contenido 2"/>
          <p:cNvSpPr>
            <a:spLocks noGrp="1"/>
          </p:cNvSpPr>
          <p:nvPr>
            <p:ph sz="quarter" idx="1"/>
          </p:nvPr>
        </p:nvSpPr>
        <p:spPr/>
        <p:txBody>
          <a:bodyPr>
            <a:normAutofit/>
          </a:bodyPr>
          <a:lstStyle/>
          <a:p>
            <a:pPr marL="0" indent="0">
              <a:buNone/>
            </a:pPr>
            <a:endParaRPr lang="es-ES" dirty="0"/>
          </a:p>
          <a:p>
            <a:endParaRPr lang="es-ES" dirty="0"/>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0194" y="1005408"/>
            <a:ext cx="7551612" cy="4336123"/>
          </a:xfrm>
          <a:prstGeom prst="rect">
            <a:avLst/>
          </a:prstGeom>
        </p:spPr>
      </p:pic>
      <p:sp>
        <p:nvSpPr>
          <p:cNvPr id="6" name="1 Título"/>
          <p:cNvSpPr>
            <a:spLocks noGrp="1"/>
          </p:cNvSpPr>
          <p:nvPr>
            <p:ph type="title"/>
          </p:nvPr>
        </p:nvSpPr>
        <p:spPr>
          <a:xfrm>
            <a:off x="598718" y="297604"/>
            <a:ext cx="9956800" cy="490359"/>
          </a:xfrm>
        </p:spPr>
        <p:txBody>
          <a:bodyPr>
            <a:normAutofit fontScale="90000"/>
          </a:bodyPr>
          <a:lstStyle/>
          <a:p>
            <a:r>
              <a:rPr lang="es-ES" b="1" dirty="0" smtClean="0">
                <a:solidFill>
                  <a:schemeClr val="tx1"/>
                </a:solidFill>
              </a:rPr>
              <a:t>Formas de propagación del calor</a:t>
            </a:r>
            <a:endParaRPr lang="es-ES" b="1" dirty="0">
              <a:solidFill>
                <a:schemeClr val="tx1"/>
              </a:solidFill>
            </a:endParaRPr>
          </a:p>
        </p:txBody>
      </p:sp>
      <p:pic>
        <p:nvPicPr>
          <p:cNvPr id="2" name="Image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64893" y="5394066"/>
            <a:ext cx="1324527" cy="1328290"/>
          </a:xfrm>
          <a:prstGeom prst="rect">
            <a:avLst/>
          </a:prstGeom>
        </p:spPr>
      </p:pic>
      <p:pic>
        <p:nvPicPr>
          <p:cNvPr id="7" name="Imagen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94577" y="5394123"/>
            <a:ext cx="1077457" cy="1337713"/>
          </a:xfrm>
          <a:prstGeom prst="rect">
            <a:avLst/>
          </a:prstGeom>
        </p:spPr>
      </p:pic>
      <p:pic>
        <p:nvPicPr>
          <p:cNvPr id="8" name="Imagen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65639" y="5344762"/>
            <a:ext cx="1717741" cy="1377594"/>
          </a:xfrm>
          <a:prstGeom prst="rect">
            <a:avLst/>
          </a:prstGeom>
        </p:spPr>
      </p:pic>
      <p:sp>
        <p:nvSpPr>
          <p:cNvPr id="9" name="Marcador de número de diapositiva 8"/>
          <p:cNvSpPr>
            <a:spLocks noGrp="1"/>
          </p:cNvSpPr>
          <p:nvPr>
            <p:ph type="sldNum" sz="quarter" idx="15"/>
          </p:nvPr>
        </p:nvSpPr>
        <p:spPr/>
        <p:txBody>
          <a:bodyPr/>
          <a:lstStyle/>
          <a:p>
            <a:fld id="{B11B65B7-93A5-4895-874F-5852B2E37CDF}" type="slidenum">
              <a:rPr lang="es-ES" smtClean="0"/>
              <a:pPr/>
              <a:t>21</a:t>
            </a:fld>
            <a:endParaRPr lang="es-ES"/>
          </a:p>
        </p:txBody>
      </p:sp>
    </p:spTree>
    <p:extLst>
      <p:ext uri="{BB962C8B-B14F-4D97-AF65-F5344CB8AC3E}">
        <p14:creationId xmlns:p14="http://schemas.microsoft.com/office/powerpoint/2010/main" val="37618522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407294"/>
            <a:ext cx="9956800" cy="438844"/>
          </a:xfrm>
        </p:spPr>
        <p:txBody>
          <a:bodyPr>
            <a:normAutofit fontScale="90000"/>
          </a:bodyPr>
          <a:lstStyle/>
          <a:p>
            <a:r>
              <a:rPr lang="es-ES" b="1" dirty="0">
                <a:solidFill>
                  <a:schemeClr val="tx1"/>
                </a:solidFill>
              </a:rPr>
              <a:t>Formas de propagación del calor</a:t>
            </a:r>
          </a:p>
        </p:txBody>
      </p:sp>
      <p:pic>
        <p:nvPicPr>
          <p:cNvPr id="4" name="0 Imagen"/>
          <p:cNvPicPr/>
          <p:nvPr/>
        </p:nvPicPr>
        <p:blipFill>
          <a:blip r:embed="rId2" cstate="print">
            <a:clrChange>
              <a:clrFrom>
                <a:srgbClr val="FFFFFF"/>
              </a:clrFrom>
              <a:clrTo>
                <a:srgbClr val="FFFFFF">
                  <a:alpha val="0"/>
                </a:srgbClr>
              </a:clrTo>
            </a:clrChange>
          </a:blip>
          <a:srcRect/>
          <a:stretch>
            <a:fillRect/>
          </a:stretch>
        </p:blipFill>
        <p:spPr bwMode="auto">
          <a:xfrm>
            <a:off x="10152463" y="131758"/>
            <a:ext cx="1143008" cy="1428760"/>
          </a:xfrm>
          <a:prstGeom prst="rect">
            <a:avLst/>
          </a:prstGeom>
          <a:noFill/>
        </p:spPr>
      </p:pic>
      <p:sp>
        <p:nvSpPr>
          <p:cNvPr id="3" name="Marcador de contenido 2"/>
          <p:cNvSpPr>
            <a:spLocks noGrp="1"/>
          </p:cNvSpPr>
          <p:nvPr>
            <p:ph sz="quarter" idx="1"/>
          </p:nvPr>
        </p:nvSpPr>
        <p:spPr>
          <a:xfrm>
            <a:off x="609600" y="521487"/>
            <a:ext cx="9956800" cy="4873752"/>
          </a:xfrm>
        </p:spPr>
        <p:txBody>
          <a:bodyPr>
            <a:normAutofit/>
          </a:bodyPr>
          <a:lstStyle/>
          <a:p>
            <a:pPr marL="0" indent="0">
              <a:buNone/>
            </a:pPr>
            <a:endParaRPr lang="es-ES" dirty="0"/>
          </a:p>
          <a:p>
            <a:pPr marL="0" indent="0">
              <a:buNone/>
            </a:pPr>
            <a:endParaRPr lang="es-ES" dirty="0" smtClean="0"/>
          </a:p>
          <a:p>
            <a:pPr marL="0" indent="0" algn="just">
              <a:buNone/>
            </a:pPr>
            <a:r>
              <a:rPr lang="es-MX" dirty="0" smtClean="0"/>
              <a:t>. </a:t>
            </a:r>
            <a:endParaRPr lang="es-ES" dirty="0"/>
          </a:p>
          <a:p>
            <a:endParaRPr lang="es-ES" dirty="0"/>
          </a:p>
        </p:txBody>
      </p:sp>
      <p:pic>
        <p:nvPicPr>
          <p:cNvPr id="7" name="Picture 12" descr="Energia_termica_conducc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413" y="1901624"/>
            <a:ext cx="5113338" cy="415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4"/>
          <p:cNvSpPr txBox="1">
            <a:spLocks noChangeArrowheads="1"/>
          </p:cNvSpPr>
          <p:nvPr/>
        </p:nvSpPr>
        <p:spPr bwMode="auto">
          <a:xfrm>
            <a:off x="1824945" y="2902690"/>
            <a:ext cx="664414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s-ES" altLang="es-ES" sz="2000" dirty="0">
                <a:latin typeface="+mn-lt"/>
              </a:rPr>
              <a:t>Los átomos se mueven más deprisa y chocan con los átomos vecinos, transmitiéndoles energía.</a:t>
            </a:r>
          </a:p>
        </p:txBody>
      </p:sp>
      <p:sp>
        <p:nvSpPr>
          <p:cNvPr id="10" name="AutoShape 15"/>
          <p:cNvSpPr>
            <a:spLocks noChangeArrowheads="1"/>
          </p:cNvSpPr>
          <p:nvPr/>
        </p:nvSpPr>
        <p:spPr bwMode="auto">
          <a:xfrm>
            <a:off x="1821045" y="5395239"/>
            <a:ext cx="6648041" cy="742394"/>
          </a:xfrm>
          <a:prstGeom prst="rightArrow">
            <a:avLst>
              <a:gd name="adj1" fmla="val 46139"/>
              <a:gd name="adj2" fmla="val 166768"/>
            </a:avLst>
          </a:prstGeom>
          <a:gradFill rotWithShape="1">
            <a:gsLst>
              <a:gs pos="0">
                <a:srgbClr val="FF3300"/>
              </a:gs>
              <a:gs pos="100000">
                <a:srgbClr val="BBE0E3"/>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es-ES" altLang="es-ES" dirty="0"/>
              <a:t>La energía térmica se transmite al otro extremo</a:t>
            </a:r>
          </a:p>
        </p:txBody>
      </p:sp>
      <p:sp>
        <p:nvSpPr>
          <p:cNvPr id="11" name="Text Box 16"/>
          <p:cNvSpPr txBox="1">
            <a:spLocks noChangeArrowheads="1"/>
          </p:cNvSpPr>
          <p:nvPr/>
        </p:nvSpPr>
        <p:spPr bwMode="auto">
          <a:xfrm>
            <a:off x="8687684" y="1849910"/>
            <a:ext cx="2809875" cy="1323439"/>
          </a:xfrm>
          <a:prstGeom prst="rect">
            <a:avLst/>
          </a:prstGeom>
          <a:gradFill rotWithShape="1">
            <a:gsLst>
              <a:gs pos="0">
                <a:schemeClr val="folHlink"/>
              </a:gs>
              <a:gs pos="50000">
                <a:srgbClr val="CCFFCC"/>
              </a:gs>
              <a:gs pos="100000">
                <a:schemeClr val="folHlink"/>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defRPr/>
            </a:pPr>
            <a:r>
              <a:rPr lang="es-ES" altLang="es-ES" sz="2000" b="0" dirty="0"/>
              <a:t>En la conducción se transmite energía térmica, pero no materia</a:t>
            </a:r>
          </a:p>
        </p:txBody>
      </p:sp>
      <p:sp>
        <p:nvSpPr>
          <p:cNvPr id="12" name="WordArt 8"/>
          <p:cNvSpPr>
            <a:spLocks noChangeArrowheads="1" noChangeShapeType="1" noTextEdit="1"/>
          </p:cNvSpPr>
          <p:nvPr/>
        </p:nvSpPr>
        <p:spPr bwMode="auto">
          <a:xfrm>
            <a:off x="827314" y="1201861"/>
            <a:ext cx="2764971" cy="357739"/>
          </a:xfrm>
          <a:prstGeom prst="rect">
            <a:avLst/>
          </a:prstGeom>
        </p:spPr>
        <p:txBody>
          <a:bodyPr wrap="none" fromWordArt="1">
            <a:prstTxWarp prst="textPlain">
              <a:avLst>
                <a:gd name="adj" fmla="val 50000"/>
              </a:avLst>
            </a:prstTxWarp>
          </a:bodyPr>
          <a:lstStyle/>
          <a:p>
            <a:pPr algn="ctr"/>
            <a:r>
              <a:rPr lang="es-E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CONDUCCIÓN</a:t>
            </a:r>
          </a:p>
        </p:txBody>
      </p:sp>
      <p:pic>
        <p:nvPicPr>
          <p:cNvPr id="13" name="Imagen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8768" y="3470437"/>
            <a:ext cx="2548791" cy="2038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pic>
      <p:sp>
        <p:nvSpPr>
          <p:cNvPr id="5" name="Marcador de número de diapositiva 4"/>
          <p:cNvSpPr>
            <a:spLocks noGrp="1"/>
          </p:cNvSpPr>
          <p:nvPr>
            <p:ph type="sldNum" sz="quarter" idx="15"/>
          </p:nvPr>
        </p:nvSpPr>
        <p:spPr/>
        <p:txBody>
          <a:bodyPr/>
          <a:lstStyle/>
          <a:p>
            <a:fld id="{B11B65B7-93A5-4895-874F-5852B2E37CDF}" type="slidenum">
              <a:rPr lang="es-ES" smtClean="0"/>
              <a:pPr/>
              <a:t>22</a:t>
            </a:fld>
            <a:endParaRPr lang="es-ES"/>
          </a:p>
        </p:txBody>
      </p:sp>
    </p:spTree>
    <p:extLst>
      <p:ext uri="{BB962C8B-B14F-4D97-AF65-F5344CB8AC3E}">
        <p14:creationId xmlns:p14="http://schemas.microsoft.com/office/powerpoint/2010/main" val="21089555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2" cstate="print">
            <a:clrChange>
              <a:clrFrom>
                <a:srgbClr val="FFFFFF"/>
              </a:clrFrom>
              <a:clrTo>
                <a:srgbClr val="FFFFFF">
                  <a:alpha val="0"/>
                </a:srgbClr>
              </a:clrTo>
            </a:clrChange>
          </a:blip>
          <a:srcRect/>
          <a:stretch>
            <a:fillRect/>
          </a:stretch>
        </p:blipFill>
        <p:spPr bwMode="auto">
          <a:xfrm>
            <a:off x="9994896" y="244130"/>
            <a:ext cx="1143008" cy="1428760"/>
          </a:xfrm>
          <a:prstGeom prst="rect">
            <a:avLst/>
          </a:prstGeom>
          <a:noFill/>
        </p:spPr>
      </p:pic>
      <p:sp>
        <p:nvSpPr>
          <p:cNvPr id="5" name="1 Título"/>
          <p:cNvSpPr>
            <a:spLocks noGrp="1"/>
          </p:cNvSpPr>
          <p:nvPr>
            <p:ph type="title"/>
          </p:nvPr>
        </p:nvSpPr>
        <p:spPr>
          <a:xfrm>
            <a:off x="609600" y="340691"/>
            <a:ext cx="9956800" cy="487989"/>
          </a:xfrm>
        </p:spPr>
        <p:txBody>
          <a:bodyPr>
            <a:normAutofit fontScale="90000"/>
          </a:bodyPr>
          <a:lstStyle/>
          <a:p>
            <a:r>
              <a:rPr lang="es-ES" b="1" dirty="0">
                <a:solidFill>
                  <a:schemeClr val="tx1"/>
                </a:solidFill>
              </a:rPr>
              <a:t>Formas de propagación del calor</a:t>
            </a:r>
          </a:p>
        </p:txBody>
      </p:sp>
      <p:sp>
        <p:nvSpPr>
          <p:cNvPr id="6" name="WordArt 8"/>
          <p:cNvSpPr>
            <a:spLocks noChangeArrowheads="1" noChangeShapeType="1" noTextEdit="1"/>
          </p:cNvSpPr>
          <p:nvPr/>
        </p:nvSpPr>
        <p:spPr bwMode="auto">
          <a:xfrm>
            <a:off x="827314" y="1201861"/>
            <a:ext cx="2764971" cy="357739"/>
          </a:xfrm>
          <a:prstGeom prst="rect">
            <a:avLst/>
          </a:prstGeom>
        </p:spPr>
        <p:txBody>
          <a:bodyPr wrap="none" fromWordArt="1">
            <a:prstTxWarp prst="textPlain">
              <a:avLst>
                <a:gd name="adj" fmla="val 50000"/>
              </a:avLst>
            </a:prstTxWarp>
          </a:bodyPr>
          <a:lstStyle/>
          <a:p>
            <a:pPr algn="ctr"/>
            <a:r>
              <a:rPr lang="es-ES" sz="36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CONVENCCIÓN</a:t>
            </a:r>
            <a:endParaRPr lang="es-E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endParaRPr>
          </a:p>
        </p:txBody>
      </p:sp>
      <p:pic>
        <p:nvPicPr>
          <p:cNvPr id="7" name="Picture 9" descr="Energia_termica_conveccion"/>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827314" y="1932781"/>
            <a:ext cx="5268686" cy="4887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2"/>
          <p:cNvSpPr txBox="1">
            <a:spLocks noChangeArrowheads="1"/>
          </p:cNvSpPr>
          <p:nvPr/>
        </p:nvSpPr>
        <p:spPr bwMode="auto">
          <a:xfrm>
            <a:off x="1385943" y="1932781"/>
            <a:ext cx="4412684"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s-ES" altLang="es-ES" dirty="0">
                <a:latin typeface="+mn-lt"/>
              </a:rPr>
              <a:t>Estas flechas indican las CORRIENTES DE CONVECCIÓN, que es el fluido </a:t>
            </a:r>
            <a:r>
              <a:rPr lang="es-ES" altLang="es-ES" dirty="0" smtClean="0">
                <a:latin typeface="+mn-lt"/>
              </a:rPr>
              <a:t>moviéndose</a:t>
            </a:r>
            <a:endParaRPr lang="es-ES" altLang="es-ES" dirty="0">
              <a:latin typeface="+mn-lt"/>
            </a:endParaRPr>
          </a:p>
        </p:txBody>
      </p:sp>
      <p:sp>
        <p:nvSpPr>
          <p:cNvPr id="9" name="Text Box 10"/>
          <p:cNvSpPr txBox="1">
            <a:spLocks noChangeArrowheads="1"/>
          </p:cNvSpPr>
          <p:nvPr/>
        </p:nvSpPr>
        <p:spPr bwMode="auto">
          <a:xfrm>
            <a:off x="6380838" y="1332617"/>
            <a:ext cx="3374571" cy="3046988"/>
          </a:xfrm>
          <a:prstGeom prst="rect">
            <a:avLst/>
          </a:prstGeom>
          <a:gradFill rotWithShape="1">
            <a:gsLst>
              <a:gs pos="0">
                <a:schemeClr val="folHlink"/>
              </a:gs>
              <a:gs pos="50000">
                <a:srgbClr val="CCFFCC"/>
              </a:gs>
              <a:gs pos="100000">
                <a:schemeClr val="folHlink"/>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defRPr/>
            </a:pPr>
            <a:r>
              <a:rPr lang="es-ES" altLang="es-ES" sz="2400" b="0" dirty="0"/>
              <a:t>Los </a:t>
            </a:r>
            <a:r>
              <a:rPr lang="es-ES" altLang="es-ES" sz="2400" u="sng" dirty="0"/>
              <a:t>convección</a:t>
            </a:r>
            <a:r>
              <a:rPr lang="es-ES" altLang="es-ES" sz="2400" b="0" dirty="0"/>
              <a:t> es el proceso por el que se transfiere energía térmica de un punto a otro de un fluido (líquido o gas) por el movimiento del propio fluido.</a:t>
            </a:r>
          </a:p>
        </p:txBody>
      </p:sp>
      <p:sp>
        <p:nvSpPr>
          <p:cNvPr id="10" name="Text Box 11"/>
          <p:cNvSpPr txBox="1">
            <a:spLocks noChangeArrowheads="1"/>
          </p:cNvSpPr>
          <p:nvPr/>
        </p:nvSpPr>
        <p:spPr bwMode="auto">
          <a:xfrm>
            <a:off x="6380838" y="4778233"/>
            <a:ext cx="3374571" cy="1569660"/>
          </a:xfrm>
          <a:prstGeom prst="rect">
            <a:avLst/>
          </a:prstGeom>
          <a:gradFill rotWithShape="1">
            <a:gsLst>
              <a:gs pos="0">
                <a:schemeClr val="folHlink"/>
              </a:gs>
              <a:gs pos="50000">
                <a:srgbClr val="CCFFCC"/>
              </a:gs>
              <a:gs pos="100000">
                <a:schemeClr val="folHlink"/>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defRPr/>
            </a:pPr>
            <a:r>
              <a:rPr lang="es-ES" altLang="es-ES" sz="2400" b="0" dirty="0"/>
              <a:t>En la </a:t>
            </a:r>
            <a:r>
              <a:rPr lang="es-ES" altLang="es-ES" sz="2400" b="0" u="sng" dirty="0"/>
              <a:t>convección</a:t>
            </a:r>
            <a:r>
              <a:rPr lang="es-ES" altLang="es-ES" sz="2400" b="0" dirty="0"/>
              <a:t> se transmite energía térmica mediante el transporte de materia.</a:t>
            </a:r>
          </a:p>
        </p:txBody>
      </p:sp>
      <p:sp>
        <p:nvSpPr>
          <p:cNvPr id="2" name="Marcador de número de diapositiva 1"/>
          <p:cNvSpPr>
            <a:spLocks noGrp="1"/>
          </p:cNvSpPr>
          <p:nvPr>
            <p:ph type="sldNum" sz="quarter" idx="15"/>
          </p:nvPr>
        </p:nvSpPr>
        <p:spPr/>
        <p:txBody>
          <a:bodyPr/>
          <a:lstStyle/>
          <a:p>
            <a:fld id="{B11B65B7-93A5-4895-874F-5852B2E37CDF}" type="slidenum">
              <a:rPr lang="es-ES" smtClean="0"/>
              <a:pPr/>
              <a:t>23</a:t>
            </a:fld>
            <a:endParaRPr lang="es-ES"/>
          </a:p>
        </p:txBody>
      </p:sp>
    </p:spTree>
    <p:extLst>
      <p:ext uri="{BB962C8B-B14F-4D97-AF65-F5344CB8AC3E}">
        <p14:creationId xmlns:p14="http://schemas.microsoft.com/office/powerpoint/2010/main" val="36340625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2" cstate="print">
            <a:clrChange>
              <a:clrFrom>
                <a:srgbClr val="FFFFFF"/>
              </a:clrFrom>
              <a:clrTo>
                <a:srgbClr val="FFFFFF">
                  <a:alpha val="0"/>
                </a:srgbClr>
              </a:clrTo>
            </a:clrChange>
          </a:blip>
          <a:srcRect/>
          <a:stretch>
            <a:fillRect/>
          </a:stretch>
        </p:blipFill>
        <p:spPr bwMode="auto">
          <a:xfrm>
            <a:off x="9096396" y="142852"/>
            <a:ext cx="1143008" cy="1428760"/>
          </a:xfrm>
          <a:prstGeom prst="rect">
            <a:avLst/>
          </a:prstGeom>
          <a:noFill/>
        </p:spPr>
      </p:pic>
      <p:sp>
        <p:nvSpPr>
          <p:cNvPr id="3" name="Marcador de contenido 2"/>
          <p:cNvSpPr>
            <a:spLocks noGrp="1"/>
          </p:cNvSpPr>
          <p:nvPr>
            <p:ph sz="quarter" idx="1"/>
          </p:nvPr>
        </p:nvSpPr>
        <p:spPr/>
        <p:txBody>
          <a:bodyPr/>
          <a:lstStyle/>
          <a:p>
            <a:pPr marL="0" indent="0">
              <a:buNone/>
            </a:pPr>
            <a:endParaRPr lang="es-MX" dirty="0" smtClean="0"/>
          </a:p>
          <a:p>
            <a:pPr marL="0" indent="0" algn="just">
              <a:buNone/>
            </a:pPr>
            <a:r>
              <a:rPr lang="es-MX" sz="2800" dirty="0" smtClean="0"/>
              <a:t>Muchos </a:t>
            </a:r>
            <a:r>
              <a:rPr lang="es-MX" sz="2800" dirty="0"/>
              <a:t>de los fenómenos naturales como son los vientos, el ciclo hidrológico etc. Son explicados por este comportamiento.</a:t>
            </a:r>
            <a:endParaRPr lang="es-ES" sz="2800" dirty="0"/>
          </a:p>
          <a:p>
            <a:pPr marL="0" indent="0" algn="just">
              <a:buNone/>
            </a:pPr>
            <a:r>
              <a:rPr lang="es-ES" sz="2800" dirty="0"/>
              <a:t> </a:t>
            </a:r>
          </a:p>
          <a:p>
            <a:endParaRPr lang="es-ES" dirty="0"/>
          </a:p>
        </p:txBody>
      </p:sp>
      <p:sp>
        <p:nvSpPr>
          <p:cNvPr id="5" name="1 Título"/>
          <p:cNvSpPr>
            <a:spLocks noGrp="1"/>
          </p:cNvSpPr>
          <p:nvPr>
            <p:ph type="title"/>
          </p:nvPr>
        </p:nvSpPr>
        <p:spPr>
          <a:xfrm>
            <a:off x="609600" y="450761"/>
            <a:ext cx="9956800" cy="406471"/>
          </a:xfrm>
        </p:spPr>
        <p:txBody>
          <a:bodyPr>
            <a:normAutofit fontScale="90000"/>
          </a:bodyPr>
          <a:lstStyle/>
          <a:p>
            <a:r>
              <a:rPr lang="es-ES" b="1" dirty="0">
                <a:solidFill>
                  <a:schemeClr val="tx1"/>
                </a:solidFill>
              </a:rPr>
              <a:t>Formas de propagación del calor</a:t>
            </a:r>
          </a:p>
        </p:txBody>
      </p:sp>
      <p:sp>
        <p:nvSpPr>
          <p:cNvPr id="7" name="WordArt 8"/>
          <p:cNvSpPr>
            <a:spLocks noChangeArrowheads="1" noChangeShapeType="1" noTextEdit="1"/>
          </p:cNvSpPr>
          <p:nvPr/>
        </p:nvSpPr>
        <p:spPr bwMode="auto">
          <a:xfrm>
            <a:off x="827314" y="1201861"/>
            <a:ext cx="2764971" cy="357739"/>
          </a:xfrm>
          <a:prstGeom prst="rect">
            <a:avLst/>
          </a:prstGeom>
        </p:spPr>
        <p:txBody>
          <a:bodyPr wrap="none" fromWordArt="1">
            <a:prstTxWarp prst="textPlain">
              <a:avLst>
                <a:gd name="adj" fmla="val 50000"/>
              </a:avLst>
            </a:prstTxWarp>
          </a:bodyPr>
          <a:lstStyle/>
          <a:p>
            <a:pPr algn="ctr"/>
            <a:r>
              <a:rPr lang="es-ES" sz="36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CONVENCCIÓN</a:t>
            </a:r>
            <a:endParaRPr lang="es-E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endParaRPr>
          </a:p>
        </p:txBody>
      </p:sp>
      <p:pic>
        <p:nvPicPr>
          <p:cNvPr id="8" name="Imagen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804766"/>
            <a:ext cx="2378299" cy="2513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pic>
      <p:pic>
        <p:nvPicPr>
          <p:cNvPr id="9" name="Imagen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7642" y="3804766"/>
            <a:ext cx="2258358" cy="2290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pic>
      <p:pic>
        <p:nvPicPr>
          <p:cNvPr id="10" name="Imagen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69526" y="3804766"/>
            <a:ext cx="4235044" cy="2293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pic>
      <p:sp>
        <p:nvSpPr>
          <p:cNvPr id="2" name="Marcador de número de diapositiva 1"/>
          <p:cNvSpPr>
            <a:spLocks noGrp="1"/>
          </p:cNvSpPr>
          <p:nvPr>
            <p:ph type="sldNum" sz="quarter" idx="15"/>
          </p:nvPr>
        </p:nvSpPr>
        <p:spPr/>
        <p:txBody>
          <a:bodyPr/>
          <a:lstStyle/>
          <a:p>
            <a:fld id="{B11B65B7-93A5-4895-874F-5852B2E37CDF}" type="slidenum">
              <a:rPr lang="es-ES" smtClean="0"/>
              <a:pPr/>
              <a:t>24</a:t>
            </a:fld>
            <a:endParaRPr lang="es-ES"/>
          </a:p>
        </p:txBody>
      </p:sp>
    </p:spTree>
    <p:extLst>
      <p:ext uri="{BB962C8B-B14F-4D97-AF65-F5344CB8AC3E}">
        <p14:creationId xmlns:p14="http://schemas.microsoft.com/office/powerpoint/2010/main" val="25599777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2" cstate="print">
            <a:clrChange>
              <a:clrFrom>
                <a:srgbClr val="FFFFFF"/>
              </a:clrFrom>
              <a:clrTo>
                <a:srgbClr val="FFFFFF">
                  <a:alpha val="0"/>
                </a:srgbClr>
              </a:clrTo>
            </a:clrChange>
          </a:blip>
          <a:srcRect/>
          <a:stretch>
            <a:fillRect/>
          </a:stretch>
        </p:blipFill>
        <p:spPr bwMode="auto">
          <a:xfrm>
            <a:off x="10113827" y="95581"/>
            <a:ext cx="1143008" cy="1428760"/>
          </a:xfrm>
          <a:prstGeom prst="rect">
            <a:avLst/>
          </a:prstGeom>
          <a:noFill/>
        </p:spPr>
      </p:pic>
      <p:sp>
        <p:nvSpPr>
          <p:cNvPr id="5" name="1 Título"/>
          <p:cNvSpPr>
            <a:spLocks noGrp="1"/>
          </p:cNvSpPr>
          <p:nvPr>
            <p:ph type="title"/>
          </p:nvPr>
        </p:nvSpPr>
        <p:spPr>
          <a:xfrm>
            <a:off x="609600" y="360609"/>
            <a:ext cx="9956800" cy="449352"/>
          </a:xfrm>
        </p:spPr>
        <p:txBody>
          <a:bodyPr>
            <a:normAutofit fontScale="90000"/>
          </a:bodyPr>
          <a:lstStyle/>
          <a:p>
            <a:r>
              <a:rPr lang="es-ES" b="1" dirty="0">
                <a:solidFill>
                  <a:schemeClr val="tx1"/>
                </a:solidFill>
              </a:rPr>
              <a:t>Formas de propagación del calor</a:t>
            </a:r>
          </a:p>
        </p:txBody>
      </p:sp>
      <p:sp>
        <p:nvSpPr>
          <p:cNvPr id="6" name="WordArt 8"/>
          <p:cNvSpPr>
            <a:spLocks noChangeArrowheads="1" noChangeShapeType="1" noTextEdit="1"/>
          </p:cNvSpPr>
          <p:nvPr/>
        </p:nvSpPr>
        <p:spPr bwMode="auto">
          <a:xfrm>
            <a:off x="814435" y="1166602"/>
            <a:ext cx="2764971" cy="357739"/>
          </a:xfrm>
          <a:prstGeom prst="rect">
            <a:avLst/>
          </a:prstGeom>
        </p:spPr>
        <p:txBody>
          <a:bodyPr wrap="none" fromWordArt="1">
            <a:prstTxWarp prst="textPlain">
              <a:avLst>
                <a:gd name="adj" fmla="val 50000"/>
              </a:avLst>
            </a:prstTxWarp>
          </a:bodyPr>
          <a:lstStyle/>
          <a:p>
            <a:pPr algn="ctr"/>
            <a:r>
              <a:rPr lang="es-ES" sz="36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RADIACIÓN</a:t>
            </a:r>
            <a:endParaRPr lang="es-E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endParaRPr>
          </a:p>
        </p:txBody>
      </p:sp>
      <p:pic>
        <p:nvPicPr>
          <p:cNvPr id="7" name="Picture 7" descr="Energia_radiante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6334307" y="1880982"/>
            <a:ext cx="3660389" cy="4026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9"/>
          <p:cNvSpPr txBox="1">
            <a:spLocks noChangeArrowheads="1"/>
          </p:cNvSpPr>
          <p:nvPr/>
        </p:nvSpPr>
        <p:spPr bwMode="auto">
          <a:xfrm>
            <a:off x="703584" y="1880982"/>
            <a:ext cx="25298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s-ES" altLang="es-ES" sz="2400" dirty="0">
                <a:latin typeface="+mn-lt"/>
              </a:rPr>
              <a:t>Experimento 1</a:t>
            </a:r>
          </a:p>
        </p:txBody>
      </p:sp>
      <p:sp>
        <p:nvSpPr>
          <p:cNvPr id="9" name="Text Box 8"/>
          <p:cNvSpPr txBox="1">
            <a:spLocks noChangeArrowheads="1"/>
          </p:cNvSpPr>
          <p:nvPr/>
        </p:nvSpPr>
        <p:spPr bwMode="auto">
          <a:xfrm>
            <a:off x="814435" y="2499609"/>
            <a:ext cx="4772251"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s-ES" altLang="es-ES" sz="2000" b="0" dirty="0">
                <a:latin typeface="+mn-lt"/>
              </a:rPr>
              <a:t>Si </a:t>
            </a:r>
            <a:r>
              <a:rPr lang="es-ES" altLang="es-ES" sz="2000" b="0" dirty="0" smtClean="0">
                <a:latin typeface="+mn-lt"/>
              </a:rPr>
              <a:t>ponemos </a:t>
            </a:r>
            <a:r>
              <a:rPr lang="es-ES" altLang="es-ES" sz="2000" b="0" dirty="0">
                <a:latin typeface="+mn-lt"/>
              </a:rPr>
              <a:t>un termómetro junto a una lámpara, la temperatura se eleva.</a:t>
            </a:r>
          </a:p>
          <a:p>
            <a:pPr eaLnBrk="1" hangingPunct="1"/>
            <a:endParaRPr lang="es-ES" altLang="es-ES" sz="2000" b="0" dirty="0">
              <a:latin typeface="+mn-lt"/>
            </a:endParaRPr>
          </a:p>
          <a:p>
            <a:pPr eaLnBrk="1" hangingPunct="1"/>
            <a:r>
              <a:rPr lang="es-ES" altLang="es-ES" sz="2000" b="0" dirty="0">
                <a:latin typeface="+mn-lt"/>
              </a:rPr>
              <a:t>El aire es muy mal conductor del calor (es bastante aislante en comparación con otras sustancias)…</a:t>
            </a:r>
          </a:p>
          <a:p>
            <a:pPr eaLnBrk="1" hangingPunct="1"/>
            <a:endParaRPr lang="es-ES" altLang="es-ES" sz="2000" b="0" dirty="0" smtClean="0">
              <a:latin typeface="+mn-lt"/>
            </a:endParaRPr>
          </a:p>
          <a:p>
            <a:pPr eaLnBrk="1" hangingPunct="1"/>
            <a:r>
              <a:rPr lang="es-ES" altLang="es-ES" sz="2000" b="0" dirty="0">
                <a:latin typeface="+mn-lt"/>
              </a:rPr>
              <a:t> </a:t>
            </a:r>
            <a:r>
              <a:rPr lang="es-ES" altLang="es-ES" sz="2000" b="0" dirty="0" smtClean="0">
                <a:latin typeface="+mn-lt"/>
              </a:rPr>
              <a:t>  </a:t>
            </a:r>
            <a:r>
              <a:rPr lang="es-ES" altLang="es-ES" sz="2000" b="0" dirty="0">
                <a:latin typeface="+mn-lt"/>
              </a:rPr>
              <a:t>entonces… </a:t>
            </a:r>
          </a:p>
          <a:p>
            <a:pPr eaLnBrk="1" hangingPunct="1"/>
            <a:endParaRPr lang="es-ES" altLang="es-ES" sz="2000" b="0" dirty="0">
              <a:latin typeface="+mn-lt"/>
            </a:endParaRPr>
          </a:p>
          <a:p>
            <a:pPr eaLnBrk="1" hangingPunct="1"/>
            <a:r>
              <a:rPr lang="es-ES" altLang="es-ES" sz="2000" b="0" dirty="0">
                <a:latin typeface="+mn-lt"/>
              </a:rPr>
              <a:t>¿Cómo ha llegado tan rápido la energía térmica al bulbo del termómetro? … ¿Por el aire?...</a:t>
            </a:r>
          </a:p>
        </p:txBody>
      </p:sp>
      <p:sp>
        <p:nvSpPr>
          <p:cNvPr id="2" name="Marcador de número de diapositiva 1"/>
          <p:cNvSpPr>
            <a:spLocks noGrp="1"/>
          </p:cNvSpPr>
          <p:nvPr>
            <p:ph type="sldNum" sz="quarter" idx="15"/>
          </p:nvPr>
        </p:nvSpPr>
        <p:spPr/>
        <p:txBody>
          <a:bodyPr/>
          <a:lstStyle/>
          <a:p>
            <a:fld id="{B11B65B7-93A5-4895-874F-5852B2E37CDF}" type="slidenum">
              <a:rPr lang="es-ES" smtClean="0"/>
              <a:pPr/>
              <a:t>25</a:t>
            </a:fld>
            <a:endParaRPr lang="es-ES"/>
          </a:p>
        </p:txBody>
      </p:sp>
    </p:spTree>
    <p:extLst>
      <p:ext uri="{BB962C8B-B14F-4D97-AF65-F5344CB8AC3E}">
        <p14:creationId xmlns:p14="http://schemas.microsoft.com/office/powerpoint/2010/main" val="15635492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2" cstate="print">
            <a:clrChange>
              <a:clrFrom>
                <a:srgbClr val="FFFFFF"/>
              </a:clrFrom>
              <a:clrTo>
                <a:srgbClr val="FFFFFF">
                  <a:alpha val="0"/>
                </a:srgbClr>
              </a:clrTo>
            </a:clrChange>
          </a:blip>
          <a:srcRect/>
          <a:stretch>
            <a:fillRect/>
          </a:stretch>
        </p:blipFill>
        <p:spPr bwMode="auto">
          <a:xfrm>
            <a:off x="9994896" y="148259"/>
            <a:ext cx="1143008" cy="1428760"/>
          </a:xfrm>
          <a:prstGeom prst="rect">
            <a:avLst/>
          </a:prstGeom>
          <a:noFill/>
        </p:spPr>
      </p:pic>
      <p:sp>
        <p:nvSpPr>
          <p:cNvPr id="5" name="1 Título"/>
          <p:cNvSpPr>
            <a:spLocks noGrp="1"/>
          </p:cNvSpPr>
          <p:nvPr>
            <p:ph type="title"/>
          </p:nvPr>
        </p:nvSpPr>
        <p:spPr>
          <a:xfrm>
            <a:off x="609600" y="148259"/>
            <a:ext cx="9956800" cy="757261"/>
          </a:xfrm>
        </p:spPr>
        <p:txBody>
          <a:bodyPr>
            <a:normAutofit/>
          </a:bodyPr>
          <a:lstStyle/>
          <a:p>
            <a:r>
              <a:rPr lang="es-ES" b="1" dirty="0">
                <a:solidFill>
                  <a:schemeClr val="tx1"/>
                </a:solidFill>
              </a:rPr>
              <a:t>Formas de propagación del calor</a:t>
            </a:r>
          </a:p>
        </p:txBody>
      </p:sp>
      <p:sp>
        <p:nvSpPr>
          <p:cNvPr id="6" name="WordArt 8"/>
          <p:cNvSpPr>
            <a:spLocks noChangeArrowheads="1" noChangeShapeType="1" noTextEdit="1"/>
          </p:cNvSpPr>
          <p:nvPr/>
        </p:nvSpPr>
        <p:spPr bwMode="auto">
          <a:xfrm>
            <a:off x="609600" y="1073990"/>
            <a:ext cx="2764971" cy="357739"/>
          </a:xfrm>
          <a:prstGeom prst="rect">
            <a:avLst/>
          </a:prstGeom>
        </p:spPr>
        <p:txBody>
          <a:bodyPr wrap="none" fromWordArt="1">
            <a:prstTxWarp prst="textPlain">
              <a:avLst>
                <a:gd name="adj" fmla="val 50000"/>
              </a:avLst>
            </a:prstTxWarp>
          </a:bodyPr>
          <a:lstStyle/>
          <a:p>
            <a:pPr algn="ctr"/>
            <a:r>
              <a:rPr lang="es-ES" sz="36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RADIACIÓN</a:t>
            </a:r>
            <a:endParaRPr lang="es-E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endParaRPr>
          </a:p>
        </p:txBody>
      </p:sp>
      <p:sp>
        <p:nvSpPr>
          <p:cNvPr id="7" name="Text Box 9"/>
          <p:cNvSpPr txBox="1">
            <a:spLocks noGrp="1" noChangeArrowheads="1"/>
          </p:cNvSpPr>
          <p:nvPr>
            <p:ph sz="quarter" idx="1"/>
          </p:nvPr>
        </p:nvSpPr>
        <p:spPr bwMode="auto">
          <a:xfrm>
            <a:off x="727154" y="1683425"/>
            <a:ext cx="25298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marL="0" indent="0" eaLnBrk="1" hangingPunct="1">
              <a:buNone/>
            </a:pPr>
            <a:r>
              <a:rPr lang="es-ES" altLang="es-ES" sz="2400" dirty="0">
                <a:latin typeface="+mn-lt"/>
              </a:rPr>
              <a:t>Experimento </a:t>
            </a:r>
            <a:r>
              <a:rPr lang="es-ES" altLang="es-ES" sz="2400" dirty="0" smtClean="0">
                <a:latin typeface="+mn-lt"/>
              </a:rPr>
              <a:t>2</a:t>
            </a:r>
            <a:endParaRPr lang="es-ES" altLang="es-ES" sz="2400" dirty="0">
              <a:latin typeface="+mn-lt"/>
            </a:endParaRPr>
          </a:p>
        </p:txBody>
      </p:sp>
      <p:sp>
        <p:nvSpPr>
          <p:cNvPr id="8" name="Rectángulo 7"/>
          <p:cNvSpPr/>
          <p:nvPr/>
        </p:nvSpPr>
        <p:spPr>
          <a:xfrm>
            <a:off x="727154" y="2077569"/>
            <a:ext cx="6675131" cy="2308324"/>
          </a:xfrm>
          <a:prstGeom prst="rect">
            <a:avLst/>
          </a:prstGeom>
        </p:spPr>
        <p:txBody>
          <a:bodyPr wrap="square">
            <a:spAutoFit/>
          </a:bodyPr>
          <a:lstStyle/>
          <a:p>
            <a:pPr algn="just">
              <a:lnSpc>
                <a:spcPct val="150000"/>
              </a:lnSpc>
              <a:spcAft>
                <a:spcPts val="0"/>
              </a:spcAft>
            </a:pPr>
            <a:r>
              <a:rPr lang="es-ES" sz="2400" dirty="0">
                <a:latin typeface="Times New Roman" panose="02020603050405020304" pitchFamily="18" charset="0"/>
                <a:ea typeface="Times New Roman" panose="02020603050405020304" pitchFamily="18" charset="0"/>
                <a:cs typeface="Times New Roman" panose="02020603050405020304" pitchFamily="18" charset="0"/>
              </a:rPr>
              <a:t>Si se pone un termómetro en el vacío (sin aire) junto a una lámpara, la temperatura se eleva.</a:t>
            </a:r>
            <a:endParaRPr lang="es-ES"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s-ES" sz="2400" dirty="0">
                <a:latin typeface="Times New Roman" panose="02020603050405020304" pitchFamily="18" charset="0"/>
                <a:ea typeface="Times New Roman" panose="02020603050405020304" pitchFamily="18" charset="0"/>
                <a:cs typeface="Times New Roman" panose="02020603050405020304" pitchFamily="18" charset="0"/>
              </a:rPr>
              <a:t>Esto demuestra que no hace falta aire (materia) para que se transfiera energía térmica.</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descr="Energia_radian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2285" y="2052798"/>
            <a:ext cx="4164730" cy="3604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0"/>
          <p:cNvSpPr txBox="1">
            <a:spLocks noChangeArrowheads="1"/>
          </p:cNvSpPr>
          <p:nvPr/>
        </p:nvSpPr>
        <p:spPr bwMode="auto">
          <a:xfrm>
            <a:off x="727154" y="4457077"/>
            <a:ext cx="3744912" cy="1938992"/>
          </a:xfrm>
          <a:prstGeom prst="rect">
            <a:avLst/>
          </a:prstGeom>
          <a:gradFill rotWithShape="1">
            <a:gsLst>
              <a:gs pos="0">
                <a:schemeClr val="folHlink"/>
              </a:gs>
              <a:gs pos="50000">
                <a:srgbClr val="CCFFCC"/>
              </a:gs>
              <a:gs pos="100000">
                <a:schemeClr val="folHlink"/>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defRPr/>
            </a:pPr>
            <a:r>
              <a:rPr lang="es-ES" altLang="es-ES" sz="2400" b="0" dirty="0"/>
              <a:t>La </a:t>
            </a:r>
            <a:r>
              <a:rPr lang="es-ES" altLang="es-ES" sz="2400" b="1" u="sng" dirty="0"/>
              <a:t>radiación </a:t>
            </a:r>
            <a:r>
              <a:rPr lang="es-ES" altLang="es-ES" sz="2400" b="0" dirty="0"/>
              <a:t>es el proceso por el que los cuerpos emiten energía que puede propagarse por el vacío.</a:t>
            </a:r>
          </a:p>
        </p:txBody>
      </p:sp>
      <p:sp>
        <p:nvSpPr>
          <p:cNvPr id="2" name="Marcador de número de diapositiva 1"/>
          <p:cNvSpPr>
            <a:spLocks noGrp="1"/>
          </p:cNvSpPr>
          <p:nvPr>
            <p:ph type="sldNum" sz="quarter" idx="15"/>
          </p:nvPr>
        </p:nvSpPr>
        <p:spPr/>
        <p:txBody>
          <a:bodyPr/>
          <a:lstStyle/>
          <a:p>
            <a:fld id="{B11B65B7-93A5-4895-874F-5852B2E37CDF}" type="slidenum">
              <a:rPr lang="es-ES" smtClean="0"/>
              <a:pPr/>
              <a:t>26</a:t>
            </a:fld>
            <a:endParaRPr lang="es-ES"/>
          </a:p>
        </p:txBody>
      </p:sp>
    </p:spTree>
    <p:extLst>
      <p:ext uri="{BB962C8B-B14F-4D97-AF65-F5344CB8AC3E}">
        <p14:creationId xmlns:p14="http://schemas.microsoft.com/office/powerpoint/2010/main" val="4001369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6" descr="espectro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1238" y="954089"/>
            <a:ext cx="7486650"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ext Box 7"/>
          <p:cNvSpPr txBox="1">
            <a:spLocks noChangeArrowheads="1"/>
          </p:cNvSpPr>
          <p:nvPr/>
        </p:nvSpPr>
        <p:spPr bwMode="auto">
          <a:xfrm>
            <a:off x="5737226" y="1944689"/>
            <a:ext cx="2447925"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es-ES" altLang="es-ES" sz="2000"/>
              <a:t>LUZ VISIBLE</a:t>
            </a:r>
          </a:p>
        </p:txBody>
      </p:sp>
      <p:sp>
        <p:nvSpPr>
          <p:cNvPr id="33796" name="Text Box 9"/>
          <p:cNvSpPr txBox="1">
            <a:spLocks noChangeArrowheads="1"/>
          </p:cNvSpPr>
          <p:nvPr/>
        </p:nvSpPr>
        <p:spPr bwMode="auto">
          <a:xfrm>
            <a:off x="7608889" y="2808288"/>
            <a:ext cx="19272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s-ES" altLang="es-ES"/>
              <a:t>RADIACIONES NO VISIBLES</a:t>
            </a:r>
          </a:p>
        </p:txBody>
      </p:sp>
      <p:sp>
        <p:nvSpPr>
          <p:cNvPr id="33797" name="Text Box 10"/>
          <p:cNvSpPr txBox="1">
            <a:spLocks noChangeArrowheads="1"/>
          </p:cNvSpPr>
          <p:nvPr/>
        </p:nvSpPr>
        <p:spPr bwMode="auto">
          <a:xfrm>
            <a:off x="4872039" y="2808288"/>
            <a:ext cx="19272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r" eaLnBrk="1" hangingPunct="1"/>
            <a:r>
              <a:rPr lang="es-ES" altLang="es-ES"/>
              <a:t>RADIACIONES NO VISIBLES</a:t>
            </a:r>
          </a:p>
        </p:txBody>
      </p:sp>
      <p:sp>
        <p:nvSpPr>
          <p:cNvPr id="33798" name="Text Box 11"/>
          <p:cNvSpPr txBox="1">
            <a:spLocks noChangeArrowheads="1"/>
          </p:cNvSpPr>
          <p:nvPr/>
        </p:nvSpPr>
        <p:spPr bwMode="auto">
          <a:xfrm>
            <a:off x="2640014" y="5400675"/>
            <a:ext cx="1800225" cy="6413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s-ES" altLang="es-ES"/>
              <a:t>Ondas de radio y TV</a:t>
            </a:r>
          </a:p>
        </p:txBody>
      </p:sp>
      <p:sp>
        <p:nvSpPr>
          <p:cNvPr id="33799" name="Text Box 12"/>
          <p:cNvSpPr txBox="1">
            <a:spLocks noChangeArrowheads="1"/>
          </p:cNvSpPr>
          <p:nvPr/>
        </p:nvSpPr>
        <p:spPr bwMode="auto">
          <a:xfrm>
            <a:off x="5953126" y="4464051"/>
            <a:ext cx="1223963" cy="5810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s-ES" altLang="es-ES" sz="1600"/>
              <a:t>Radiación Infrarroja</a:t>
            </a:r>
          </a:p>
        </p:txBody>
      </p:sp>
      <p:sp>
        <p:nvSpPr>
          <p:cNvPr id="33800" name="Text Box 13"/>
          <p:cNvSpPr txBox="1">
            <a:spLocks noChangeArrowheads="1"/>
          </p:cNvSpPr>
          <p:nvPr/>
        </p:nvSpPr>
        <p:spPr bwMode="auto">
          <a:xfrm>
            <a:off x="1235075" y="129015"/>
            <a:ext cx="815657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s-ES" altLang="es-ES" sz="2400" b="0" dirty="0">
                <a:latin typeface="+mn-lt"/>
              </a:rPr>
              <a:t>La energía que los cuerpos emiten por radiación se denomina </a:t>
            </a:r>
            <a:r>
              <a:rPr lang="es-ES" altLang="es-ES" sz="2400" dirty="0">
                <a:latin typeface="+mn-lt"/>
              </a:rPr>
              <a:t>ENERGÍA RADIANTE</a:t>
            </a:r>
          </a:p>
        </p:txBody>
      </p:sp>
      <p:sp>
        <p:nvSpPr>
          <p:cNvPr id="33802" name="Text Box 16"/>
          <p:cNvSpPr txBox="1">
            <a:spLocks noChangeArrowheads="1"/>
          </p:cNvSpPr>
          <p:nvPr/>
        </p:nvSpPr>
        <p:spPr bwMode="auto">
          <a:xfrm>
            <a:off x="7319963" y="4392614"/>
            <a:ext cx="1441450" cy="5810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s-ES" altLang="es-ES" sz="1600"/>
              <a:t>Radiación Ultravioleta</a:t>
            </a:r>
          </a:p>
        </p:txBody>
      </p:sp>
      <p:sp>
        <p:nvSpPr>
          <p:cNvPr id="33803" name="Text Box 17"/>
          <p:cNvSpPr txBox="1">
            <a:spLocks noChangeArrowheads="1"/>
          </p:cNvSpPr>
          <p:nvPr/>
        </p:nvSpPr>
        <p:spPr bwMode="auto">
          <a:xfrm>
            <a:off x="7753351" y="4968875"/>
            <a:ext cx="1223963" cy="336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s-ES" altLang="es-ES" sz="1600"/>
              <a:t>Rayos X</a:t>
            </a:r>
          </a:p>
        </p:txBody>
      </p:sp>
      <p:sp>
        <p:nvSpPr>
          <p:cNvPr id="33804" name="Text Box 18"/>
          <p:cNvSpPr txBox="1">
            <a:spLocks noChangeArrowheads="1"/>
          </p:cNvSpPr>
          <p:nvPr/>
        </p:nvSpPr>
        <p:spPr bwMode="auto">
          <a:xfrm>
            <a:off x="8832851" y="4392614"/>
            <a:ext cx="1223963" cy="5810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s-ES" altLang="es-ES" sz="1600"/>
              <a:t>Rayos Gamma</a:t>
            </a:r>
          </a:p>
        </p:txBody>
      </p:sp>
      <p:sp>
        <p:nvSpPr>
          <p:cNvPr id="33805" name="Text Box 19"/>
          <p:cNvSpPr txBox="1">
            <a:spLocks noChangeArrowheads="1"/>
          </p:cNvSpPr>
          <p:nvPr/>
        </p:nvSpPr>
        <p:spPr bwMode="auto">
          <a:xfrm>
            <a:off x="4656138" y="4968876"/>
            <a:ext cx="1655762" cy="5810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s-ES" altLang="es-ES" sz="1600"/>
              <a:t>Radiación de microondas</a:t>
            </a:r>
          </a:p>
        </p:txBody>
      </p:sp>
      <p:graphicFrame>
        <p:nvGraphicFramePr>
          <p:cNvPr id="33807" name="Object 22"/>
          <p:cNvGraphicFramePr>
            <a:graphicFrameLocks noChangeAspect="1"/>
          </p:cNvGraphicFramePr>
          <p:nvPr/>
        </p:nvGraphicFramePr>
        <p:xfrm>
          <a:off x="2711451" y="936626"/>
          <a:ext cx="1241425" cy="2447925"/>
        </p:xfrm>
        <a:graphic>
          <a:graphicData uri="http://schemas.openxmlformats.org/presentationml/2006/ole">
            <mc:AlternateContent xmlns:mc="http://schemas.openxmlformats.org/markup-compatibility/2006">
              <mc:Choice xmlns:v="urn:schemas-microsoft-com:vml" Requires="v">
                <p:oleObj spid="_x0000_s2098" name="PHOTO-PAINT" r:id="rId4" imgW="1346032" imgH="2653968" progId="CorelPhotoPaint.Image.12">
                  <p:embed/>
                </p:oleObj>
              </mc:Choice>
              <mc:Fallback>
                <p:oleObj name="PHOTO-PAINT" r:id="rId4" imgW="1346032" imgH="2653968" progId="CorelPhotoPaint.Image.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1451" y="936626"/>
                        <a:ext cx="1241425" cy="244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808" name="Object 23"/>
          <p:cNvGraphicFramePr>
            <a:graphicFrameLocks noChangeAspect="1"/>
          </p:cNvGraphicFramePr>
          <p:nvPr/>
        </p:nvGraphicFramePr>
        <p:xfrm>
          <a:off x="4872039" y="5597526"/>
          <a:ext cx="936625" cy="817563"/>
        </p:xfrm>
        <a:graphic>
          <a:graphicData uri="http://schemas.openxmlformats.org/presentationml/2006/ole">
            <mc:AlternateContent xmlns:mc="http://schemas.openxmlformats.org/markup-compatibility/2006">
              <mc:Choice xmlns:v="urn:schemas-microsoft-com:vml" Requires="v">
                <p:oleObj spid="_x0000_s2099" name="PHOTO-PAINT" r:id="rId6" imgW="1866667" imgH="1625397" progId="CorelPhotoPaint.Image.12">
                  <p:embed/>
                </p:oleObj>
              </mc:Choice>
              <mc:Fallback>
                <p:oleObj name="PHOTO-PAINT" r:id="rId6" imgW="1866667" imgH="1625397" progId="CorelPhotoPaint.Image.1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72039" y="5597526"/>
                        <a:ext cx="936625" cy="81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3809" name="Picture 26" descr="persrxb"/>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7896226" y="5329238"/>
            <a:ext cx="10572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8319" name="AutoShape 31"/>
          <p:cNvSpPr>
            <a:spLocks noChangeArrowheads="1"/>
          </p:cNvSpPr>
          <p:nvPr/>
        </p:nvSpPr>
        <p:spPr bwMode="auto">
          <a:xfrm>
            <a:off x="2208213" y="3313113"/>
            <a:ext cx="7993062" cy="1295400"/>
          </a:xfrm>
          <a:prstGeom prst="rightArrow">
            <a:avLst>
              <a:gd name="adj1" fmla="val 24759"/>
              <a:gd name="adj2" fmla="val 46935"/>
            </a:avLst>
          </a:prstGeom>
          <a:gradFill rotWithShape="1">
            <a:gsLst>
              <a:gs pos="0">
                <a:schemeClr val="tx2"/>
              </a:gs>
              <a:gs pos="100000">
                <a:schemeClr val="tx2">
                  <a:gamma/>
                  <a:shade val="46275"/>
                  <a:invGamma/>
                </a:schemeClr>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s-ES" altLang="es-ES" sz="2400">
                <a:solidFill>
                  <a:schemeClr val="bg1"/>
                </a:solidFill>
              </a:rPr>
              <a:t>Menos energía                                  Más energía</a:t>
            </a:r>
          </a:p>
        </p:txBody>
      </p:sp>
      <p:sp>
        <p:nvSpPr>
          <p:cNvPr id="33811" name="Text Box 32"/>
          <p:cNvSpPr txBox="1">
            <a:spLocks noChangeArrowheads="1"/>
          </p:cNvSpPr>
          <p:nvPr/>
        </p:nvSpPr>
        <p:spPr bwMode="auto">
          <a:xfrm>
            <a:off x="2063750" y="4537075"/>
            <a:ext cx="3455988" cy="336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s-ES" altLang="es-ES" sz="1600"/>
              <a:t>Onda larga                   Onda corta</a:t>
            </a:r>
          </a:p>
        </p:txBody>
      </p:sp>
      <p:sp>
        <p:nvSpPr>
          <p:cNvPr id="33812" name="Text Box 33"/>
          <p:cNvSpPr txBox="1">
            <a:spLocks noChangeArrowheads="1"/>
          </p:cNvSpPr>
          <p:nvPr/>
        </p:nvSpPr>
        <p:spPr bwMode="auto">
          <a:xfrm>
            <a:off x="2855914" y="4968875"/>
            <a:ext cx="1584325" cy="336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s-ES" altLang="es-ES" sz="1600"/>
              <a:t>Onda media</a:t>
            </a:r>
          </a:p>
        </p:txBody>
      </p:sp>
      <p:sp>
        <p:nvSpPr>
          <p:cNvPr id="33813" name="Text Box 34"/>
          <p:cNvSpPr txBox="1">
            <a:spLocks noChangeArrowheads="1"/>
          </p:cNvSpPr>
          <p:nvPr/>
        </p:nvSpPr>
        <p:spPr bwMode="auto">
          <a:xfrm>
            <a:off x="4800600" y="1296988"/>
            <a:ext cx="2901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s-ES" altLang="es-ES"/>
              <a:t>Espectro de la luz visible</a:t>
            </a:r>
          </a:p>
        </p:txBody>
      </p:sp>
      <p:graphicFrame>
        <p:nvGraphicFramePr>
          <p:cNvPr id="33814" name="Object 35"/>
          <p:cNvGraphicFramePr>
            <a:graphicFrameLocks noChangeAspect="1"/>
          </p:cNvGraphicFramePr>
          <p:nvPr/>
        </p:nvGraphicFramePr>
        <p:xfrm>
          <a:off x="6456364" y="5040314"/>
          <a:ext cx="936625" cy="890587"/>
        </p:xfrm>
        <a:graphic>
          <a:graphicData uri="http://schemas.openxmlformats.org/presentationml/2006/ole">
            <mc:AlternateContent xmlns:mc="http://schemas.openxmlformats.org/markup-compatibility/2006">
              <mc:Choice xmlns:v="urn:schemas-microsoft-com:vml" Requires="v">
                <p:oleObj spid="_x0000_s2100" name="PHOTO-PAINT" r:id="rId9" imgW="2831746" imgH="2692063" progId="CorelPhotoPaint.Image.12">
                  <p:embed/>
                </p:oleObj>
              </mc:Choice>
              <mc:Fallback>
                <p:oleObj name="PHOTO-PAINT" r:id="rId9" imgW="2831746" imgH="2692063" progId="CorelPhotoPaint.Image.12">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56364" y="5040314"/>
                        <a:ext cx="936625" cy="89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Marcador de número de diapositiva 1"/>
          <p:cNvSpPr>
            <a:spLocks noGrp="1"/>
          </p:cNvSpPr>
          <p:nvPr>
            <p:ph type="sldNum" sz="quarter" idx="12"/>
          </p:nvPr>
        </p:nvSpPr>
        <p:spPr/>
        <p:txBody>
          <a:bodyPr/>
          <a:lstStyle/>
          <a:p>
            <a:fld id="{B11B65B7-93A5-4895-874F-5852B2E37CDF}" type="slidenum">
              <a:rPr lang="es-ES" smtClean="0"/>
              <a:pPr/>
              <a:t>27</a:t>
            </a:fld>
            <a:endParaRPr lang="es-ES"/>
          </a:p>
        </p:txBody>
      </p:sp>
    </p:spTree>
    <p:extLst>
      <p:ext uri="{BB962C8B-B14F-4D97-AF65-F5344CB8AC3E}">
        <p14:creationId xmlns:p14="http://schemas.microsoft.com/office/powerpoint/2010/main" val="543218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62000" y="305044"/>
            <a:ext cx="9956800" cy="552188"/>
          </a:xfrm>
        </p:spPr>
        <p:txBody>
          <a:bodyPr/>
          <a:lstStyle/>
          <a:p>
            <a:r>
              <a:rPr lang="es-ES" b="1" dirty="0" smtClean="0">
                <a:solidFill>
                  <a:schemeClr val="tx1"/>
                </a:solidFill>
              </a:rPr>
              <a:t>Tipos de calor</a:t>
            </a:r>
            <a:endParaRPr lang="es-ES" b="1" dirty="0">
              <a:solidFill>
                <a:schemeClr val="tx1"/>
              </a:solidFill>
            </a:endParaRPr>
          </a:p>
        </p:txBody>
      </p:sp>
      <p:pic>
        <p:nvPicPr>
          <p:cNvPr id="4" name="0 Imagen"/>
          <p:cNvPicPr/>
          <p:nvPr/>
        </p:nvPicPr>
        <p:blipFill>
          <a:blip r:embed="rId2" cstate="print">
            <a:clrChange>
              <a:clrFrom>
                <a:srgbClr val="FFFFFF"/>
              </a:clrFrom>
              <a:clrTo>
                <a:srgbClr val="FFFFFF">
                  <a:alpha val="0"/>
                </a:srgbClr>
              </a:clrTo>
            </a:clrChange>
          </a:blip>
          <a:srcRect/>
          <a:stretch>
            <a:fillRect/>
          </a:stretch>
        </p:blipFill>
        <p:spPr bwMode="auto">
          <a:xfrm>
            <a:off x="9994896" y="142852"/>
            <a:ext cx="1143008" cy="1428760"/>
          </a:xfrm>
          <a:prstGeom prst="rect">
            <a:avLst/>
          </a:prstGeom>
          <a:noFill/>
        </p:spPr>
      </p:pic>
      <p:sp>
        <p:nvSpPr>
          <p:cNvPr id="3" name="Marcador de contenido 2"/>
          <p:cNvSpPr>
            <a:spLocks noGrp="1"/>
          </p:cNvSpPr>
          <p:nvPr>
            <p:ph sz="quarter" idx="1"/>
          </p:nvPr>
        </p:nvSpPr>
        <p:spPr>
          <a:xfrm>
            <a:off x="414450" y="1345017"/>
            <a:ext cx="9956800" cy="4873752"/>
          </a:xfrm>
        </p:spPr>
        <p:txBody>
          <a:bodyPr/>
          <a:lstStyle/>
          <a:p>
            <a:pPr marL="17463" indent="0" algn="just">
              <a:buNone/>
              <a:defRPr/>
            </a:pPr>
            <a:r>
              <a:rPr lang="es-MX" altLang="es-ES" dirty="0">
                <a:effectLst>
                  <a:outerShdw blurRad="38100" dist="38100" dir="2700000" algn="tl">
                    <a:srgbClr val="FFFFFF"/>
                  </a:outerShdw>
                </a:effectLst>
              </a:rPr>
              <a:t>Debido al efecto que se produce en los cuerpos al </a:t>
            </a:r>
            <a:r>
              <a:rPr lang="es-MX" altLang="es-ES" b="1" dirty="0">
                <a:effectLst>
                  <a:outerShdw blurRad="38100" dist="38100" dir="2700000" algn="tl">
                    <a:srgbClr val="FFFFFF"/>
                  </a:outerShdw>
                </a:effectLst>
              </a:rPr>
              <a:t>ceder o ganar </a:t>
            </a:r>
            <a:r>
              <a:rPr lang="es-MX" altLang="es-ES" dirty="0">
                <a:effectLst>
                  <a:outerShdw blurRad="38100" dist="38100" dir="2700000" algn="tl">
                    <a:srgbClr val="FFFFFF"/>
                  </a:outerShdw>
                </a:effectLst>
              </a:rPr>
              <a:t>“calor”, existen dos tipos de calor:</a:t>
            </a:r>
          </a:p>
          <a:p>
            <a:pPr marL="17463" indent="0" algn="just">
              <a:buNone/>
              <a:defRPr/>
            </a:pPr>
            <a:endParaRPr lang="es-MX" altLang="es-ES" dirty="0" smtClean="0">
              <a:effectLst>
                <a:outerShdw blurRad="38100" dist="38100" dir="2700000" algn="tl">
                  <a:srgbClr val="FFFFFF"/>
                </a:outerShdw>
              </a:effectLst>
            </a:endParaRPr>
          </a:p>
          <a:p>
            <a:pPr marL="17463" indent="0" algn="just">
              <a:buFont typeface="Wingdings" panose="05000000000000000000" pitchFamily="2" charset="2"/>
              <a:buChar char="q"/>
              <a:defRPr/>
            </a:pPr>
            <a:r>
              <a:rPr lang="es-MX" altLang="es-ES" b="1" i="1" dirty="0" smtClean="0">
                <a:effectLst>
                  <a:outerShdw blurRad="38100" dist="38100" dir="2700000" algn="tl">
                    <a:srgbClr val="FFFFFF"/>
                  </a:outerShdw>
                </a:effectLst>
                <a:latin typeface="Arial" panose="020B0604020202020204" pitchFamily="34" charset="0"/>
              </a:rPr>
              <a:t>Calor </a:t>
            </a:r>
            <a:r>
              <a:rPr lang="es-MX" altLang="es-ES" b="1" i="1" dirty="0">
                <a:effectLst>
                  <a:outerShdw blurRad="38100" dist="38100" dir="2700000" algn="tl">
                    <a:srgbClr val="FFFFFF"/>
                  </a:outerShdw>
                </a:effectLst>
                <a:latin typeface="Arial" panose="020B0604020202020204" pitchFamily="34" charset="0"/>
              </a:rPr>
              <a:t>sensible</a:t>
            </a:r>
          </a:p>
          <a:p>
            <a:pPr marL="17463" indent="0" algn="just">
              <a:buNone/>
              <a:defRPr/>
            </a:pPr>
            <a:endParaRPr lang="es-MX" altLang="es-ES" dirty="0">
              <a:effectLst>
                <a:outerShdw blurRad="38100" dist="38100" dir="2700000" algn="tl">
                  <a:srgbClr val="FFFFFF"/>
                </a:outerShdw>
              </a:effectLst>
            </a:endParaRPr>
          </a:p>
          <a:p>
            <a:pPr marL="17463" indent="0" algn="just">
              <a:buFont typeface="Wingdings" panose="05000000000000000000" pitchFamily="2" charset="2"/>
              <a:buChar char="q"/>
              <a:defRPr/>
            </a:pPr>
            <a:endParaRPr lang="es-MX" altLang="es-ES" dirty="0" smtClean="0">
              <a:effectLst>
                <a:outerShdw blurRad="38100" dist="38100" dir="2700000" algn="tl">
                  <a:srgbClr val="FFFFFF"/>
                </a:outerShdw>
              </a:effectLst>
            </a:endParaRPr>
          </a:p>
          <a:p>
            <a:pPr marL="17463" indent="0" algn="just">
              <a:buNone/>
              <a:defRPr/>
            </a:pPr>
            <a:endParaRPr lang="es-MX" altLang="es-ES" dirty="0">
              <a:effectLst>
                <a:outerShdw blurRad="38100" dist="38100" dir="2700000" algn="tl">
                  <a:srgbClr val="FFFFFF"/>
                </a:outerShdw>
              </a:effectLst>
            </a:endParaRPr>
          </a:p>
          <a:p>
            <a:pPr marL="17463" indent="0" algn="just">
              <a:buFont typeface="Wingdings" panose="05000000000000000000" pitchFamily="2" charset="2"/>
              <a:buChar char="q"/>
              <a:defRPr/>
            </a:pPr>
            <a:r>
              <a:rPr lang="es-MX" altLang="es-ES" b="1" i="1" dirty="0">
                <a:effectLst>
                  <a:outerShdw blurRad="38100" dist="38100" dir="2700000" algn="tl">
                    <a:srgbClr val="FFFFFF"/>
                  </a:outerShdw>
                </a:effectLst>
                <a:latin typeface="Arial" panose="020B0604020202020204" pitchFamily="34" charset="0"/>
              </a:rPr>
              <a:t>Calor latente</a:t>
            </a:r>
          </a:p>
          <a:p>
            <a:pPr algn="just"/>
            <a:endParaRPr lang="es-ES" dirty="0"/>
          </a:p>
        </p:txBody>
      </p:sp>
      <p:pic>
        <p:nvPicPr>
          <p:cNvPr id="5" name="Imagen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0515" y="2531644"/>
            <a:ext cx="1671190" cy="1477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pic>
      <p:pic>
        <p:nvPicPr>
          <p:cNvPr id="6" name="Picture 2" descr="https://encrypted-tbn0.gstatic.com/images?q=tbn:ANd9GcTCva9cy8iLu2tItQF9inzPJcseSSLdvuQGx-xS6ILzvNDtvSObJhmdt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0515" y="4380974"/>
            <a:ext cx="1433072" cy="2060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pic>
      <p:sp>
        <p:nvSpPr>
          <p:cNvPr id="7" name="Rectángulo 6"/>
          <p:cNvSpPr/>
          <p:nvPr/>
        </p:nvSpPr>
        <p:spPr>
          <a:xfrm>
            <a:off x="5331442" y="2399731"/>
            <a:ext cx="5423135" cy="1477845"/>
          </a:xfrm>
          <a:prstGeom prst="rect">
            <a:avLst/>
          </a:prstGeom>
        </p:spPr>
        <p:txBody>
          <a:bodyPr wrap="square">
            <a:spAutoFit/>
          </a:bodyPr>
          <a:lstStyle/>
          <a:p>
            <a:pPr algn="just">
              <a:lnSpc>
                <a:spcPct val="150000"/>
              </a:lnSpc>
              <a:spcAft>
                <a:spcPts val="0"/>
              </a:spcAft>
            </a:pPr>
            <a:r>
              <a:rPr lang="es-MX" sz="2000" dirty="0">
                <a:ea typeface="Times New Roman" panose="02020603050405020304" pitchFamily="18" charset="0"/>
                <a:cs typeface="Times New Roman" panose="02020603050405020304" pitchFamily="18" charset="0"/>
              </a:rPr>
              <a:t>Es la energía calorífica o calor cedido o absorbido por un cuerpo para elevar su temperatura.  </a:t>
            </a:r>
            <a:endParaRPr lang="es-ES" dirty="0">
              <a:ea typeface="Calibri" panose="020F0502020204030204" pitchFamily="34" charset="0"/>
              <a:cs typeface="Times New Roman" panose="02020603050405020304" pitchFamily="18" charset="0"/>
            </a:endParaRPr>
          </a:p>
        </p:txBody>
      </p:sp>
      <p:sp>
        <p:nvSpPr>
          <p:cNvPr id="8" name="Rectángulo 7"/>
          <p:cNvSpPr/>
          <p:nvPr/>
        </p:nvSpPr>
        <p:spPr>
          <a:xfrm>
            <a:off x="5331442" y="4339921"/>
            <a:ext cx="5818657" cy="1878848"/>
          </a:xfrm>
          <a:prstGeom prst="rect">
            <a:avLst/>
          </a:prstGeom>
        </p:spPr>
        <p:txBody>
          <a:bodyPr wrap="square">
            <a:spAutoFit/>
          </a:bodyPr>
          <a:lstStyle/>
          <a:p>
            <a:pPr algn="just">
              <a:lnSpc>
                <a:spcPct val="150000"/>
              </a:lnSpc>
              <a:spcAft>
                <a:spcPts val="0"/>
              </a:spcAft>
            </a:pPr>
            <a:r>
              <a:rPr lang="es-ES" sz="2000" dirty="0">
                <a:ea typeface="Times New Roman" panose="02020603050405020304" pitchFamily="18" charset="0"/>
                <a:cs typeface="Times New Roman" panose="02020603050405020304" pitchFamily="18" charset="0"/>
              </a:rPr>
              <a:t>El </a:t>
            </a:r>
            <a:r>
              <a:rPr lang="es-ES" sz="2000" b="1" dirty="0">
                <a:ea typeface="Times New Roman" panose="02020603050405020304" pitchFamily="18" charset="0"/>
                <a:cs typeface="Times New Roman" panose="02020603050405020304" pitchFamily="18" charset="0"/>
              </a:rPr>
              <a:t>calor latente de fusión </a:t>
            </a:r>
            <a:r>
              <a:rPr lang="es-ES" sz="2000" dirty="0">
                <a:ea typeface="Times New Roman" panose="02020603050405020304" pitchFamily="18" charset="0"/>
                <a:cs typeface="Times New Roman" panose="02020603050405020304" pitchFamily="18" charset="0"/>
              </a:rPr>
              <a:t>y el </a:t>
            </a:r>
            <a:r>
              <a:rPr lang="es-ES" sz="2000" b="1" dirty="0">
                <a:ea typeface="Times New Roman" panose="02020603050405020304" pitchFamily="18" charset="0"/>
                <a:cs typeface="Times New Roman" panose="02020603050405020304" pitchFamily="18" charset="0"/>
              </a:rPr>
              <a:t>calor latente de vaporización</a:t>
            </a:r>
            <a:r>
              <a:rPr lang="es-ES" sz="2000" dirty="0">
                <a:ea typeface="Times New Roman" panose="02020603050405020304" pitchFamily="18" charset="0"/>
                <a:cs typeface="Times New Roman" panose="02020603050405020304" pitchFamily="18" charset="0"/>
              </a:rPr>
              <a:t> son las pérdidas o ganancias de calor en una masa, durante un cambio de fase.</a:t>
            </a:r>
            <a:endParaRPr lang="es-ES" dirty="0">
              <a:effectLst/>
              <a:ea typeface="Calibri" panose="020F0502020204030204" pitchFamily="34" charset="0"/>
              <a:cs typeface="Times New Roman" panose="02020603050405020304" pitchFamily="18" charset="0"/>
            </a:endParaRPr>
          </a:p>
        </p:txBody>
      </p:sp>
      <p:sp>
        <p:nvSpPr>
          <p:cNvPr id="9" name="Marcador de número de diapositiva 8"/>
          <p:cNvSpPr>
            <a:spLocks noGrp="1"/>
          </p:cNvSpPr>
          <p:nvPr>
            <p:ph type="sldNum" sz="quarter" idx="15"/>
          </p:nvPr>
        </p:nvSpPr>
        <p:spPr/>
        <p:txBody>
          <a:bodyPr/>
          <a:lstStyle/>
          <a:p>
            <a:fld id="{B11B65B7-93A5-4895-874F-5852B2E37CDF}" type="slidenum">
              <a:rPr lang="es-ES" smtClean="0"/>
              <a:pPr/>
              <a:t>28</a:t>
            </a:fld>
            <a:endParaRPr lang="es-ES"/>
          </a:p>
        </p:txBody>
      </p:sp>
    </p:spTree>
    <p:extLst>
      <p:ext uri="{BB962C8B-B14F-4D97-AF65-F5344CB8AC3E}">
        <p14:creationId xmlns:p14="http://schemas.microsoft.com/office/powerpoint/2010/main" val="609970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83771" y="114264"/>
            <a:ext cx="9956800" cy="786267"/>
          </a:xfrm>
        </p:spPr>
        <p:txBody>
          <a:bodyPr/>
          <a:lstStyle/>
          <a:p>
            <a:r>
              <a:rPr lang="es-ES" b="1" dirty="0" smtClean="0">
                <a:solidFill>
                  <a:schemeClr val="tx1"/>
                </a:solidFill>
              </a:rPr>
              <a:t>Dilatación</a:t>
            </a:r>
            <a:endParaRPr lang="es-ES" b="1" dirty="0">
              <a:solidFill>
                <a:schemeClr val="tx1"/>
              </a:solidFill>
            </a:endParaRPr>
          </a:p>
        </p:txBody>
      </p:sp>
      <p:pic>
        <p:nvPicPr>
          <p:cNvPr id="4" name="0 Imagen"/>
          <p:cNvPicPr/>
          <p:nvPr/>
        </p:nvPicPr>
        <p:blipFill>
          <a:blip r:embed="rId2" cstate="print">
            <a:clrChange>
              <a:clrFrom>
                <a:srgbClr val="FFFFFF"/>
              </a:clrFrom>
              <a:clrTo>
                <a:srgbClr val="FFFFFF">
                  <a:alpha val="0"/>
                </a:srgbClr>
              </a:clrTo>
            </a:clrChange>
          </a:blip>
          <a:srcRect/>
          <a:stretch>
            <a:fillRect/>
          </a:stretch>
        </p:blipFill>
        <p:spPr bwMode="auto">
          <a:xfrm>
            <a:off x="9096396" y="142852"/>
            <a:ext cx="1143008" cy="1428760"/>
          </a:xfrm>
          <a:prstGeom prst="rect">
            <a:avLst/>
          </a:prstGeom>
          <a:noFill/>
        </p:spPr>
      </p:pic>
      <p:sp>
        <p:nvSpPr>
          <p:cNvPr id="3" name="Marcador de contenido 2"/>
          <p:cNvSpPr>
            <a:spLocks noGrp="1"/>
          </p:cNvSpPr>
          <p:nvPr>
            <p:ph sz="quarter" idx="1"/>
          </p:nvPr>
        </p:nvSpPr>
        <p:spPr/>
        <p:txBody>
          <a:bodyPr/>
          <a:lstStyle/>
          <a:p>
            <a:pPr marL="0" indent="0">
              <a:buNone/>
            </a:pPr>
            <a:r>
              <a:rPr lang="es-MX" dirty="0"/>
              <a:t>Un efecto de la variación en  la energía térmica o temperatura, es la dilatación de los cuerpos, estos fenómenos son observables en la naturaleza.</a:t>
            </a:r>
            <a:endParaRPr lang="es-ES" dirty="0"/>
          </a:p>
        </p:txBody>
      </p:sp>
      <p:pic>
        <p:nvPicPr>
          <p:cNvPr id="6" name="Picture 52" descr="dilatacion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333" y="3165191"/>
            <a:ext cx="4176259" cy="3132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54"/>
          <p:cNvSpPr txBox="1">
            <a:spLocks noChangeArrowheads="1"/>
          </p:cNvSpPr>
          <p:nvPr/>
        </p:nvSpPr>
        <p:spPr bwMode="auto">
          <a:xfrm>
            <a:off x="3077709" y="4456255"/>
            <a:ext cx="2684462" cy="366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es-ES" altLang="es-ES" dirty="0"/>
              <a:t>Juntas de dilatación</a:t>
            </a:r>
          </a:p>
        </p:txBody>
      </p:sp>
      <p:sp>
        <p:nvSpPr>
          <p:cNvPr id="8" name="AutoShape 56"/>
          <p:cNvSpPr>
            <a:spLocks noChangeArrowheads="1"/>
          </p:cNvSpPr>
          <p:nvPr/>
        </p:nvSpPr>
        <p:spPr bwMode="auto">
          <a:xfrm>
            <a:off x="1849949" y="4547933"/>
            <a:ext cx="1045651" cy="183356"/>
          </a:xfrm>
          <a:prstGeom prst="leftArrow">
            <a:avLst>
              <a:gd name="adj1" fmla="val 50000"/>
              <a:gd name="adj2" fmla="val 289722"/>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s-ES" altLang="es-ES"/>
          </a:p>
        </p:txBody>
      </p:sp>
      <p:pic>
        <p:nvPicPr>
          <p:cNvPr id="12" name="Picture 20" descr="termometro_transparen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8000" y="3155724"/>
            <a:ext cx="738188" cy="314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0" descr="termometro_transparen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9249" y="3068780"/>
            <a:ext cx="738188" cy="314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22"/>
          <p:cNvSpPr>
            <a:spLocks noChangeArrowheads="1"/>
          </p:cNvSpPr>
          <p:nvPr/>
        </p:nvSpPr>
        <p:spPr bwMode="auto">
          <a:xfrm>
            <a:off x="8145339" y="4547933"/>
            <a:ext cx="73025" cy="1512888"/>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s-ES" altLang="es-ES"/>
          </a:p>
        </p:txBody>
      </p:sp>
      <p:sp>
        <p:nvSpPr>
          <p:cNvPr id="15" name="Rectangle 21"/>
          <p:cNvSpPr>
            <a:spLocks noChangeArrowheads="1"/>
          </p:cNvSpPr>
          <p:nvPr/>
        </p:nvSpPr>
        <p:spPr bwMode="auto">
          <a:xfrm>
            <a:off x="5781265" y="5389621"/>
            <a:ext cx="71437" cy="576263"/>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s-ES" altLang="es-ES"/>
          </a:p>
        </p:txBody>
      </p:sp>
      <p:sp>
        <p:nvSpPr>
          <p:cNvPr id="16" name="Text Box 60"/>
          <p:cNvSpPr txBox="1">
            <a:spLocks noChangeArrowheads="1"/>
          </p:cNvSpPr>
          <p:nvPr/>
        </p:nvSpPr>
        <p:spPr bwMode="auto">
          <a:xfrm>
            <a:off x="6365653" y="2910599"/>
            <a:ext cx="1628725"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s-ES" altLang="es-ES" dirty="0">
                <a:latin typeface="+mn-lt"/>
              </a:rPr>
              <a:t>El líquido del termómetro se dilata y sube por el interior del tubo</a:t>
            </a:r>
          </a:p>
        </p:txBody>
      </p:sp>
      <p:sp>
        <p:nvSpPr>
          <p:cNvPr id="17" name="Line 61"/>
          <p:cNvSpPr>
            <a:spLocks noChangeShapeType="1"/>
          </p:cNvSpPr>
          <p:nvPr/>
        </p:nvSpPr>
        <p:spPr bwMode="auto">
          <a:xfrm>
            <a:off x="7355232" y="4663679"/>
            <a:ext cx="504825" cy="1444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8" name="AutoShape 13" descr="Papel reciclado"/>
          <p:cNvSpPr>
            <a:spLocks noChangeArrowheads="1"/>
          </p:cNvSpPr>
          <p:nvPr/>
        </p:nvSpPr>
        <p:spPr bwMode="auto">
          <a:xfrm>
            <a:off x="9770957" y="2671576"/>
            <a:ext cx="936894" cy="968296"/>
          </a:xfrm>
          <a:prstGeom prst="cube">
            <a:avLst>
              <a:gd name="adj" fmla="val 25000"/>
            </a:avLst>
          </a:prstGeom>
          <a:blipFill dpi="0" rotWithShape="1">
            <a:blip r:embed="rId5"/>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es-ES" altLang="es-ES" sz="1400" dirty="0"/>
              <a:t>Menor</a:t>
            </a:r>
          </a:p>
          <a:p>
            <a:pPr algn="ctr" eaLnBrk="1" hangingPunct="1"/>
            <a:r>
              <a:rPr lang="es-ES" altLang="es-ES" sz="1400" dirty="0"/>
              <a:t>volumen</a:t>
            </a:r>
          </a:p>
        </p:txBody>
      </p:sp>
      <p:sp>
        <p:nvSpPr>
          <p:cNvPr id="19" name="AutoShape 16"/>
          <p:cNvSpPr>
            <a:spLocks noChangeArrowheads="1"/>
          </p:cNvSpPr>
          <p:nvPr/>
        </p:nvSpPr>
        <p:spPr bwMode="auto">
          <a:xfrm>
            <a:off x="9096396" y="4553826"/>
            <a:ext cx="1801533" cy="1656616"/>
          </a:xfrm>
          <a:prstGeom prst="cube">
            <a:avLst>
              <a:gd name="adj" fmla="val 25000"/>
            </a:avLst>
          </a:prstGeom>
          <a:solidFill>
            <a:srgbClr val="FF0000">
              <a:alpha val="2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es-ES" altLang="es-ES" sz="2400"/>
              <a:t>Mayor</a:t>
            </a:r>
          </a:p>
          <a:p>
            <a:pPr algn="ctr" eaLnBrk="1" hangingPunct="1"/>
            <a:r>
              <a:rPr lang="es-ES" altLang="es-ES" sz="2400"/>
              <a:t>volumen</a:t>
            </a:r>
          </a:p>
        </p:txBody>
      </p:sp>
      <p:sp>
        <p:nvSpPr>
          <p:cNvPr id="20" name="Flecha abajo 19"/>
          <p:cNvSpPr/>
          <p:nvPr/>
        </p:nvSpPr>
        <p:spPr>
          <a:xfrm>
            <a:off x="9937915" y="3725066"/>
            <a:ext cx="367036" cy="6710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Marcador de número de diapositiva 4"/>
          <p:cNvSpPr>
            <a:spLocks noGrp="1"/>
          </p:cNvSpPr>
          <p:nvPr>
            <p:ph type="sldNum" sz="quarter" idx="15"/>
          </p:nvPr>
        </p:nvSpPr>
        <p:spPr/>
        <p:txBody>
          <a:bodyPr/>
          <a:lstStyle/>
          <a:p>
            <a:fld id="{B11B65B7-93A5-4895-874F-5852B2E37CDF}" type="slidenum">
              <a:rPr lang="es-ES" smtClean="0"/>
              <a:pPr/>
              <a:t>29</a:t>
            </a:fld>
            <a:endParaRPr lang="es-ES"/>
          </a:p>
        </p:txBody>
      </p:sp>
    </p:spTree>
    <p:extLst>
      <p:ext uri="{BB962C8B-B14F-4D97-AF65-F5344CB8AC3E}">
        <p14:creationId xmlns:p14="http://schemas.microsoft.com/office/powerpoint/2010/main" val="566294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repeatCount="indefinite" fill="hold" nodeType="afterEffect">
                                  <p:stCondLst>
                                    <p:cond delay="0"/>
                                  </p:stCondLst>
                                  <p:childTnLst>
                                    <p:animClr clrSpc="rgb" dir="cw">
                                      <p:cBhvr>
                                        <p:cTn id="6" dur="3000" fill="hold"/>
                                        <p:tgtEl>
                                          <p:spTgt spid="19"/>
                                        </p:tgtEl>
                                        <p:attrNameLst>
                                          <p:attrName>fillcolor</p:attrName>
                                        </p:attrNameLst>
                                      </p:cBhvr>
                                      <p:to>
                                        <a:srgbClr val="FF9933"/>
                                      </p:to>
                                    </p:animClr>
                                    <p:set>
                                      <p:cBhvr>
                                        <p:cTn id="7" dur="3000" fill="hold"/>
                                        <p:tgtEl>
                                          <p:spTgt spid="19"/>
                                        </p:tgtEl>
                                        <p:attrNameLst>
                                          <p:attrName>fill.type</p:attrName>
                                        </p:attrNameLst>
                                      </p:cBhvr>
                                      <p:to>
                                        <p:strVal val="solid"/>
                                      </p:to>
                                    </p:set>
                                    <p:set>
                                      <p:cBhvr>
                                        <p:cTn id="8" dur="3000" fill="hold"/>
                                        <p:tgtEl>
                                          <p:spTgt spid="1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33290"/>
            <a:ext cx="9956800" cy="879428"/>
          </a:xfrm>
        </p:spPr>
        <p:txBody>
          <a:bodyPr/>
          <a:lstStyle/>
          <a:p>
            <a:r>
              <a:rPr lang="es-ES" b="1" dirty="0" smtClean="0">
                <a:solidFill>
                  <a:schemeClr val="tx1"/>
                </a:solidFill>
              </a:rPr>
              <a:t>Introducción</a:t>
            </a:r>
            <a:endParaRPr lang="es-ES" b="1" dirty="0">
              <a:solidFill>
                <a:schemeClr val="tx1"/>
              </a:solidFill>
            </a:endParaRPr>
          </a:p>
        </p:txBody>
      </p:sp>
      <p:pic>
        <p:nvPicPr>
          <p:cNvPr id="4" name="0 Imagen"/>
          <p:cNvPicPr/>
          <p:nvPr/>
        </p:nvPicPr>
        <p:blipFill>
          <a:blip r:embed="rId2" cstate="print">
            <a:clrChange>
              <a:clrFrom>
                <a:srgbClr val="FFFFFF"/>
              </a:clrFrom>
              <a:clrTo>
                <a:srgbClr val="FFFFFF">
                  <a:alpha val="0"/>
                </a:srgbClr>
              </a:clrTo>
            </a:clrChange>
          </a:blip>
          <a:srcRect/>
          <a:stretch>
            <a:fillRect/>
          </a:stretch>
        </p:blipFill>
        <p:spPr bwMode="auto">
          <a:xfrm>
            <a:off x="10152464" y="11246"/>
            <a:ext cx="1143008" cy="1428760"/>
          </a:xfrm>
          <a:prstGeom prst="rect">
            <a:avLst/>
          </a:prstGeom>
          <a:noFill/>
        </p:spPr>
      </p:pic>
      <p:sp>
        <p:nvSpPr>
          <p:cNvPr id="3" name="Marcador de contenido 2"/>
          <p:cNvSpPr>
            <a:spLocks noGrp="1"/>
          </p:cNvSpPr>
          <p:nvPr>
            <p:ph sz="quarter" idx="1"/>
          </p:nvPr>
        </p:nvSpPr>
        <p:spPr>
          <a:xfrm>
            <a:off x="609600" y="1703398"/>
            <a:ext cx="9956800" cy="4873752"/>
          </a:xfrm>
        </p:spPr>
        <p:txBody>
          <a:bodyPr>
            <a:normAutofit/>
          </a:bodyPr>
          <a:lstStyle/>
          <a:p>
            <a:pPr marL="0" indent="0">
              <a:buNone/>
            </a:pPr>
            <a:endParaRPr lang="es-ES" dirty="0"/>
          </a:p>
          <a:p>
            <a:endParaRPr lang="es-ES" dirty="0"/>
          </a:p>
        </p:txBody>
      </p:sp>
      <p:sp>
        <p:nvSpPr>
          <p:cNvPr id="5" name="Marcador de contenido 6"/>
          <p:cNvSpPr txBox="1">
            <a:spLocks/>
          </p:cNvSpPr>
          <p:nvPr/>
        </p:nvSpPr>
        <p:spPr>
          <a:xfrm>
            <a:off x="609600" y="1440006"/>
            <a:ext cx="9956800" cy="4873752"/>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just">
              <a:buFont typeface="Wingdings"/>
              <a:buNone/>
            </a:pPr>
            <a:r>
              <a:rPr lang="es-ES" dirty="0" smtClean="0"/>
              <a:t>Al iniciar procesos de aprendizaje que implican el desarrollo de conceptos como calor y temperatura, los estudiantes ya tienen ciertas ideas establecidas por construcciones propias a partir de lo que observan, experimentan o escuchan.</a:t>
            </a:r>
          </a:p>
          <a:p>
            <a:pPr marL="0" indent="0" algn="just">
              <a:buFont typeface="Wingdings"/>
              <a:buNone/>
            </a:pPr>
            <a:endParaRPr lang="es-ES" dirty="0" smtClean="0"/>
          </a:p>
          <a:p>
            <a:pPr marL="0" indent="0" algn="just">
              <a:buFont typeface="Wingdings"/>
              <a:buNone/>
            </a:pPr>
            <a:r>
              <a:rPr lang="es-ES" dirty="0" smtClean="0"/>
              <a:t>Uno de los problemas en el estudio de la física en alumnos de secundaria es que comúnmente manejan los conceptos de calor y temperatura como iguales.</a:t>
            </a:r>
          </a:p>
          <a:p>
            <a:pPr marL="0" indent="0" algn="just">
              <a:buFont typeface="Wingdings"/>
              <a:buNone/>
            </a:pPr>
            <a:r>
              <a:rPr lang="es-ES" dirty="0" smtClean="0"/>
              <a:t> </a:t>
            </a:r>
          </a:p>
          <a:p>
            <a:pPr marL="0" indent="0" algn="just">
              <a:buFont typeface="Wingdings"/>
              <a:buNone/>
            </a:pPr>
            <a:r>
              <a:rPr lang="es-ES" dirty="0" smtClean="0"/>
              <a:t>Con este trabajo pretendo mostrar las diferencias, organizando la información desde lo más general a lo particular pudiendo asentar las bases para el entendimiento de la termodinámica.</a:t>
            </a:r>
          </a:p>
          <a:p>
            <a:pPr marL="0" indent="0">
              <a:buFont typeface="Wingdings"/>
              <a:buNone/>
            </a:pPr>
            <a:endParaRPr lang="es-ES" dirty="0" smtClean="0"/>
          </a:p>
          <a:p>
            <a:endParaRPr lang="es-ES" dirty="0"/>
          </a:p>
        </p:txBody>
      </p:sp>
      <p:sp>
        <p:nvSpPr>
          <p:cNvPr id="6" name="Marcador de número de diapositiva 5"/>
          <p:cNvSpPr>
            <a:spLocks noGrp="1"/>
          </p:cNvSpPr>
          <p:nvPr>
            <p:ph type="sldNum" sz="quarter" idx="15"/>
          </p:nvPr>
        </p:nvSpPr>
        <p:spPr/>
        <p:txBody>
          <a:bodyPr/>
          <a:lstStyle/>
          <a:p>
            <a:fld id="{B11B65B7-93A5-4895-874F-5852B2E37CDF}" type="slidenum">
              <a:rPr lang="es-ES" smtClean="0"/>
              <a:pPr/>
              <a:t>3</a:t>
            </a:fld>
            <a:endParaRPr lang="es-ES"/>
          </a:p>
        </p:txBody>
      </p:sp>
    </p:spTree>
    <p:extLst>
      <p:ext uri="{BB962C8B-B14F-4D97-AF65-F5344CB8AC3E}">
        <p14:creationId xmlns:p14="http://schemas.microsoft.com/office/powerpoint/2010/main" val="35688807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01162" y="489397"/>
            <a:ext cx="9956800" cy="205072"/>
          </a:xfrm>
        </p:spPr>
        <p:txBody>
          <a:bodyPr>
            <a:noAutofit/>
          </a:bodyPr>
          <a:lstStyle/>
          <a:p>
            <a:r>
              <a:rPr lang="es-ES" sz="2400" b="1" dirty="0" smtClean="0">
                <a:solidFill>
                  <a:schemeClr val="tx1"/>
                </a:solidFill>
              </a:rPr>
              <a:t>RESUMEN-MAPA CONCEPTUAL</a:t>
            </a:r>
            <a:endParaRPr lang="es-ES" sz="2400" b="1" dirty="0">
              <a:solidFill>
                <a:schemeClr val="tx1"/>
              </a:solidFill>
            </a:endParaRPr>
          </a:p>
        </p:txBody>
      </p:sp>
      <p:pic>
        <p:nvPicPr>
          <p:cNvPr id="4" name="0 Imagen"/>
          <p:cNvPicPr/>
          <p:nvPr/>
        </p:nvPicPr>
        <p:blipFill>
          <a:blip r:embed="rId3" cstate="print">
            <a:clrChange>
              <a:clrFrom>
                <a:srgbClr val="FFFFFF"/>
              </a:clrFrom>
              <a:clrTo>
                <a:srgbClr val="FFFFFF">
                  <a:alpha val="0"/>
                </a:srgbClr>
              </a:clrTo>
            </a:clrChange>
          </a:blip>
          <a:srcRect/>
          <a:stretch>
            <a:fillRect/>
          </a:stretch>
        </p:blipFill>
        <p:spPr bwMode="auto">
          <a:xfrm>
            <a:off x="10169067" y="83615"/>
            <a:ext cx="1143008" cy="1428760"/>
          </a:xfrm>
          <a:prstGeom prst="rect">
            <a:avLst/>
          </a:prstGeom>
          <a:noFill/>
        </p:spPr>
      </p:pic>
      <p:pic>
        <p:nvPicPr>
          <p:cNvPr id="10" name="Marcador de contenido 9"/>
          <p:cNvPicPr>
            <a:picLocks noGrp="1" noChangeAspect="1"/>
          </p:cNvPicPr>
          <p:nvPr>
            <p:ph sz="quarter" idx="1"/>
          </p:nvPr>
        </p:nvPicPr>
        <p:blipFill>
          <a:blip r:embed="rId4" cstate="print">
            <a:extLst>
              <a:ext uri="{28A0092B-C50C-407E-A947-70E740481C1C}">
                <a14:useLocalDpi xmlns:a14="http://schemas.microsoft.com/office/drawing/2010/main" val="0"/>
              </a:ext>
            </a:extLst>
          </a:blip>
          <a:stretch>
            <a:fillRect/>
          </a:stretch>
        </p:blipFill>
        <p:spPr>
          <a:xfrm>
            <a:off x="1190056" y="900531"/>
            <a:ext cx="8979011" cy="5573294"/>
          </a:xfrm>
        </p:spPr>
      </p:pic>
      <p:sp>
        <p:nvSpPr>
          <p:cNvPr id="12" name="Marcador de número de diapositiva 11"/>
          <p:cNvSpPr>
            <a:spLocks noGrp="1"/>
          </p:cNvSpPr>
          <p:nvPr>
            <p:ph type="sldNum" sz="quarter" idx="15"/>
          </p:nvPr>
        </p:nvSpPr>
        <p:spPr/>
        <p:txBody>
          <a:bodyPr/>
          <a:lstStyle/>
          <a:p>
            <a:fld id="{B11B65B7-93A5-4895-874F-5852B2E37CDF}" type="slidenum">
              <a:rPr lang="es-ES" smtClean="0"/>
              <a:pPr/>
              <a:t>30</a:t>
            </a:fld>
            <a:endParaRPr lang="es-ES"/>
          </a:p>
        </p:txBody>
      </p:sp>
    </p:spTree>
    <p:extLst>
      <p:ext uri="{BB962C8B-B14F-4D97-AF65-F5344CB8AC3E}">
        <p14:creationId xmlns:p14="http://schemas.microsoft.com/office/powerpoint/2010/main" val="27559390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Imagen relacionada"/>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881158" y="722677"/>
            <a:ext cx="8242556" cy="5425703"/>
          </a:xfrm>
          <a:prstGeom prst="rect">
            <a:avLst/>
          </a:prstGeom>
          <a:noFill/>
        </p:spPr>
      </p:pic>
      <p:sp>
        <p:nvSpPr>
          <p:cNvPr id="2" name="Marcador de número de diapositiva 1"/>
          <p:cNvSpPr>
            <a:spLocks noGrp="1"/>
          </p:cNvSpPr>
          <p:nvPr>
            <p:ph type="sldNum" sz="quarter" idx="12"/>
          </p:nvPr>
        </p:nvSpPr>
        <p:spPr/>
        <p:txBody>
          <a:bodyPr/>
          <a:lstStyle/>
          <a:p>
            <a:fld id="{10ABE8CD-9E26-4DBB-BF0B-FBE80C2BB09C}" type="slidenum">
              <a:rPr lang="es-ES" smtClean="0"/>
              <a:t>31</a:t>
            </a:fld>
            <a:endParaRPr lang="es-ES"/>
          </a:p>
        </p:txBody>
      </p:sp>
      <p:pic>
        <p:nvPicPr>
          <p:cNvPr id="4" name="0 Imagen"/>
          <p:cNvPicPr/>
          <p:nvPr/>
        </p:nvPicPr>
        <p:blipFill>
          <a:blip r:embed="rId3" cstate="print">
            <a:clrChange>
              <a:clrFrom>
                <a:srgbClr val="FFFFFF"/>
              </a:clrFrom>
              <a:clrTo>
                <a:srgbClr val="FFFFFF">
                  <a:alpha val="0"/>
                </a:srgbClr>
              </a:clrTo>
            </a:clrChange>
          </a:blip>
          <a:srcRect/>
          <a:stretch>
            <a:fillRect/>
          </a:stretch>
        </p:blipFill>
        <p:spPr bwMode="auto">
          <a:xfrm>
            <a:off x="10210792" y="122252"/>
            <a:ext cx="1143008" cy="1428760"/>
          </a:xfrm>
          <a:prstGeom prst="rect">
            <a:avLst/>
          </a:prstGeom>
          <a:noFill/>
        </p:spPr>
      </p:pic>
    </p:spTree>
    <p:extLst>
      <p:ext uri="{BB962C8B-B14F-4D97-AF65-F5344CB8AC3E}">
        <p14:creationId xmlns:p14="http://schemas.microsoft.com/office/powerpoint/2010/main" val="22280870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3" cstate="print">
            <a:clrChange>
              <a:clrFrom>
                <a:srgbClr val="FFFFFF"/>
              </a:clrFrom>
              <a:clrTo>
                <a:srgbClr val="FFFFFF">
                  <a:alpha val="0"/>
                </a:srgbClr>
              </a:clrTo>
            </a:clrChange>
          </a:blip>
          <a:srcRect/>
          <a:stretch>
            <a:fillRect/>
          </a:stretch>
        </p:blipFill>
        <p:spPr bwMode="auto">
          <a:xfrm>
            <a:off x="10113827" y="142852"/>
            <a:ext cx="1143008" cy="1428760"/>
          </a:xfrm>
          <a:prstGeom prst="rect">
            <a:avLst/>
          </a:prstGeom>
          <a:noFill/>
        </p:spPr>
      </p:pic>
      <p:sp>
        <p:nvSpPr>
          <p:cNvPr id="5" name="1 Título"/>
          <p:cNvSpPr>
            <a:spLocks noGrp="1"/>
          </p:cNvSpPr>
          <p:nvPr>
            <p:ph type="title"/>
          </p:nvPr>
        </p:nvSpPr>
        <p:spPr>
          <a:xfrm>
            <a:off x="609600" y="310451"/>
            <a:ext cx="9956800" cy="546781"/>
          </a:xfrm>
        </p:spPr>
        <p:txBody>
          <a:bodyPr>
            <a:normAutofit fontScale="90000"/>
          </a:bodyPr>
          <a:lstStyle/>
          <a:p>
            <a:r>
              <a:rPr lang="es-ES" b="1" dirty="0" smtClean="0">
                <a:solidFill>
                  <a:schemeClr val="tx1"/>
                </a:solidFill>
              </a:rPr>
              <a:t>Introducción</a:t>
            </a:r>
            <a:endParaRPr lang="es-ES" b="1" dirty="0">
              <a:solidFill>
                <a:schemeClr val="tx1"/>
              </a:solidFill>
            </a:endParaRPr>
          </a:p>
        </p:txBody>
      </p:sp>
      <p:sp>
        <p:nvSpPr>
          <p:cNvPr id="8" name="Marcador de contenido 7"/>
          <p:cNvSpPr>
            <a:spLocks noGrp="1"/>
          </p:cNvSpPr>
          <p:nvPr>
            <p:ph sz="quarter" idx="1"/>
          </p:nvPr>
        </p:nvSpPr>
        <p:spPr>
          <a:xfrm>
            <a:off x="609600" y="1215955"/>
            <a:ext cx="9956800" cy="4873752"/>
          </a:xfrm>
        </p:spPr>
        <p:txBody>
          <a:bodyPr/>
          <a:lstStyle/>
          <a:p>
            <a:pPr marL="0" indent="0">
              <a:buNone/>
            </a:pPr>
            <a:r>
              <a:rPr lang="es-ES" sz="2800" u="sng" dirty="0" smtClean="0"/>
              <a:t>Test de preconcepciones sobre el calor y la temperatura</a:t>
            </a:r>
          </a:p>
          <a:p>
            <a:pPr marL="0" indent="0">
              <a:buNone/>
            </a:pPr>
            <a:endParaRPr lang="es-ES" dirty="0" smtClean="0"/>
          </a:p>
          <a:p>
            <a:pPr>
              <a:buFont typeface="Wingdings" panose="05000000000000000000" pitchFamily="2" charset="2"/>
              <a:buChar char="Ø"/>
            </a:pPr>
            <a:r>
              <a:rPr lang="es-ES" sz="2000" u="sng" dirty="0" smtClean="0">
                <a:solidFill>
                  <a:schemeClr val="accent2">
                    <a:lumMod val="75000"/>
                  </a:schemeClr>
                </a:solidFill>
              </a:rPr>
              <a:t>https://www.raco.cat/index.php/Ensenanza/article/download/21435/93397</a:t>
            </a:r>
          </a:p>
          <a:p>
            <a:pPr>
              <a:buFont typeface="Wingdings" panose="05000000000000000000" pitchFamily="2" charset="2"/>
              <a:buChar char="Ø"/>
            </a:pPr>
            <a:endParaRPr lang="es-ES" sz="2000" u="sng" dirty="0" smtClean="0">
              <a:solidFill>
                <a:schemeClr val="accent2">
                  <a:lumMod val="75000"/>
                </a:schemeClr>
              </a:solidFill>
            </a:endParaRPr>
          </a:p>
          <a:p>
            <a:pPr>
              <a:buFont typeface="Wingdings" panose="05000000000000000000" pitchFamily="2" charset="2"/>
              <a:buChar char="Ø"/>
            </a:pPr>
            <a:r>
              <a:rPr lang="es-ES" sz="2000" u="sng" dirty="0" smtClean="0">
                <a:solidFill>
                  <a:schemeClr val="accent2">
                    <a:lumMod val="75000"/>
                  </a:schemeClr>
                </a:solidFill>
              </a:rPr>
              <a:t>https://es.educaplay.com/recursos-educativos/741007-calor_y_temperatura.html</a:t>
            </a:r>
            <a:endParaRPr lang="es-ES" sz="2000" dirty="0" smtClean="0">
              <a:solidFill>
                <a:schemeClr val="accent2">
                  <a:lumMod val="75000"/>
                </a:schemeClr>
              </a:solidFill>
            </a:endParaRPr>
          </a:p>
          <a:p>
            <a:pPr>
              <a:buFont typeface="Wingdings" panose="05000000000000000000" pitchFamily="2" charset="2"/>
              <a:buChar char="Ø"/>
            </a:pPr>
            <a:endParaRPr lang="es-ES" sz="2000" dirty="0">
              <a:solidFill>
                <a:srgbClr val="92D050"/>
              </a:solidFill>
            </a:endParaRPr>
          </a:p>
          <a:p>
            <a:pPr>
              <a:buFont typeface="Wingdings" panose="05000000000000000000" pitchFamily="2" charset="2"/>
              <a:buChar char="Ø"/>
            </a:pPr>
            <a:r>
              <a:rPr lang="es-ES" sz="2000" dirty="0" smtClean="0"/>
              <a:t>S. Rubio, J.L Calvo, M.I. Suero, A.L. </a:t>
            </a:r>
            <a:r>
              <a:rPr lang="es-ES" sz="2000" dirty="0" err="1" smtClean="0"/>
              <a:t>Perez-Rodriguez</a:t>
            </a:r>
            <a:r>
              <a:rPr lang="es-ES" sz="2000" dirty="0" smtClean="0"/>
              <a:t>, J.J Peña y</a:t>
            </a:r>
          </a:p>
          <a:p>
            <a:pPr marL="0" indent="0">
              <a:buNone/>
            </a:pPr>
            <a:r>
              <a:rPr lang="es-ES" sz="2000" dirty="0"/>
              <a:t> </a:t>
            </a:r>
            <a:r>
              <a:rPr lang="es-ES" sz="2000" dirty="0" smtClean="0"/>
              <a:t>  M. </a:t>
            </a:r>
            <a:r>
              <a:rPr lang="es-ES" sz="2000" dirty="0" err="1" smtClean="0"/>
              <a:t>Montanero</a:t>
            </a:r>
            <a:r>
              <a:rPr lang="es-ES" sz="2000" dirty="0" smtClean="0"/>
              <a:t> (Grupo </a:t>
            </a:r>
            <a:r>
              <a:rPr lang="es-ES" sz="2000" dirty="0" err="1" smtClean="0"/>
              <a:t>Orion</a:t>
            </a:r>
            <a:r>
              <a:rPr lang="es-ES" sz="2000" dirty="0" smtClean="0"/>
              <a:t>-Universidad de Extremadura-</a:t>
            </a:r>
            <a:r>
              <a:rPr lang="es-ES" sz="2000" dirty="0" err="1" smtClean="0"/>
              <a:t>Spain</a:t>
            </a:r>
            <a:r>
              <a:rPr lang="es-ES" sz="2000" dirty="0" smtClean="0"/>
              <a:t>), 1995</a:t>
            </a:r>
          </a:p>
          <a:p>
            <a:pPr marL="0" indent="0">
              <a:buNone/>
            </a:pPr>
            <a:r>
              <a:rPr lang="es-ES" sz="2000" dirty="0"/>
              <a:t> </a:t>
            </a:r>
            <a:r>
              <a:rPr lang="es-ES" sz="2000" dirty="0" smtClean="0"/>
              <a:t>  “</a:t>
            </a:r>
            <a:r>
              <a:rPr lang="es-ES" sz="2000" dirty="0" err="1" smtClean="0"/>
              <a:t>Misconceptions</a:t>
            </a:r>
            <a:r>
              <a:rPr lang="es-ES" sz="2000" dirty="0" smtClean="0"/>
              <a:t> </a:t>
            </a:r>
            <a:r>
              <a:rPr lang="es-ES" sz="2000" dirty="0" err="1" smtClean="0"/>
              <a:t>about</a:t>
            </a:r>
            <a:r>
              <a:rPr lang="es-ES" sz="2000" dirty="0" smtClean="0"/>
              <a:t> </a:t>
            </a:r>
            <a:r>
              <a:rPr lang="es-ES" sz="2000" dirty="0" err="1" smtClean="0"/>
              <a:t>heat</a:t>
            </a:r>
            <a:r>
              <a:rPr lang="es-ES" sz="2000" dirty="0" smtClean="0"/>
              <a:t> and temperatura”. </a:t>
            </a:r>
            <a:r>
              <a:rPr lang="es-ES" sz="2000" i="1" dirty="0" err="1"/>
              <a:t>Thermodinamics</a:t>
            </a:r>
            <a:r>
              <a:rPr lang="es-ES" sz="2000" i="1" dirty="0"/>
              <a:t> and </a:t>
            </a:r>
            <a:r>
              <a:rPr lang="es-ES" sz="2000" i="1" dirty="0" err="1" smtClean="0"/>
              <a:t>statiscal</a:t>
            </a:r>
            <a:endParaRPr lang="es-ES" sz="2000" i="1" dirty="0"/>
          </a:p>
          <a:p>
            <a:pPr marL="0" indent="0">
              <a:buNone/>
            </a:pPr>
            <a:r>
              <a:rPr lang="es-ES" sz="2000" i="1" dirty="0" smtClean="0"/>
              <a:t>    </a:t>
            </a:r>
            <a:r>
              <a:rPr lang="es-ES" sz="2000" i="1" dirty="0" err="1" smtClean="0"/>
              <a:t>phisics</a:t>
            </a:r>
            <a:r>
              <a:rPr lang="es-ES" sz="2000" i="1" dirty="0" smtClean="0"/>
              <a:t> </a:t>
            </a:r>
            <a:r>
              <a:rPr lang="es-ES" sz="2000" dirty="0" smtClean="0"/>
              <a:t>(</a:t>
            </a:r>
            <a:r>
              <a:rPr lang="es-ES" sz="2000" dirty="0" err="1" smtClean="0"/>
              <a:t>Singapore</a:t>
            </a:r>
            <a:r>
              <a:rPr lang="es-ES" sz="2000" dirty="0" smtClean="0"/>
              <a:t>-Word </a:t>
            </a:r>
            <a:r>
              <a:rPr lang="es-ES" sz="2000" dirty="0" err="1" smtClean="0"/>
              <a:t>Scientific</a:t>
            </a:r>
            <a:r>
              <a:rPr lang="es-ES" sz="2000" dirty="0" smtClean="0"/>
              <a:t>).</a:t>
            </a:r>
            <a:endParaRPr lang="es-ES" sz="2000" i="1" dirty="0"/>
          </a:p>
          <a:p>
            <a:pPr marL="0" indent="0">
              <a:buNone/>
            </a:pPr>
            <a:endParaRPr lang="es-ES" sz="2000" dirty="0" smtClean="0"/>
          </a:p>
          <a:p>
            <a:pPr marL="0" indent="0">
              <a:buNone/>
            </a:pPr>
            <a:endParaRPr lang="es-ES" sz="2000" dirty="0" smtClean="0"/>
          </a:p>
        </p:txBody>
      </p:sp>
      <p:sp>
        <p:nvSpPr>
          <p:cNvPr id="2" name="Marcador de número de diapositiva 1"/>
          <p:cNvSpPr>
            <a:spLocks noGrp="1"/>
          </p:cNvSpPr>
          <p:nvPr>
            <p:ph type="sldNum" sz="quarter" idx="15"/>
          </p:nvPr>
        </p:nvSpPr>
        <p:spPr/>
        <p:txBody>
          <a:bodyPr/>
          <a:lstStyle/>
          <a:p>
            <a:fld id="{B11B65B7-93A5-4895-874F-5852B2E37CDF}" type="slidenum">
              <a:rPr lang="es-ES" smtClean="0"/>
              <a:pPr/>
              <a:t>4</a:t>
            </a:fld>
            <a:endParaRPr lang="es-ES"/>
          </a:p>
        </p:txBody>
      </p:sp>
    </p:spTree>
    <p:extLst>
      <p:ext uri="{BB962C8B-B14F-4D97-AF65-F5344CB8AC3E}">
        <p14:creationId xmlns:p14="http://schemas.microsoft.com/office/powerpoint/2010/main" val="24419960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2" cstate="print">
            <a:clrChange>
              <a:clrFrom>
                <a:srgbClr val="FFFFFF"/>
              </a:clrFrom>
              <a:clrTo>
                <a:srgbClr val="FFFFFF">
                  <a:alpha val="0"/>
                </a:srgbClr>
              </a:clrTo>
            </a:clrChange>
          </a:blip>
          <a:srcRect/>
          <a:stretch>
            <a:fillRect/>
          </a:stretch>
        </p:blipFill>
        <p:spPr bwMode="auto">
          <a:xfrm>
            <a:off x="10126706" y="142852"/>
            <a:ext cx="1143008" cy="1428760"/>
          </a:xfrm>
          <a:prstGeom prst="rect">
            <a:avLst/>
          </a:prstGeom>
          <a:noFill/>
        </p:spPr>
      </p:pic>
      <p:sp>
        <p:nvSpPr>
          <p:cNvPr id="3" name="Marcador de contenido 2"/>
          <p:cNvSpPr>
            <a:spLocks noGrp="1"/>
          </p:cNvSpPr>
          <p:nvPr>
            <p:ph sz="quarter" idx="1"/>
          </p:nvPr>
        </p:nvSpPr>
        <p:spPr>
          <a:xfrm>
            <a:off x="609600" y="1460252"/>
            <a:ext cx="9956800" cy="4940548"/>
          </a:xfrm>
        </p:spPr>
        <p:txBody>
          <a:bodyPr>
            <a:normAutofit/>
          </a:bodyPr>
          <a:lstStyle/>
          <a:p>
            <a:pPr marL="0" indent="0" algn="just">
              <a:buNone/>
            </a:pPr>
            <a:r>
              <a:rPr lang="es-ES" sz="2800" dirty="0" smtClean="0"/>
              <a:t>Para los estudiantes el calor es “algo”. Tiene categoría de sustancia. Una sustancia que se contiene y se transmite, lo cual es semejante a la </a:t>
            </a:r>
            <a:r>
              <a:rPr lang="es-ES" sz="2800" b="1" dirty="0" smtClean="0"/>
              <a:t>teoría del calórico</a:t>
            </a:r>
            <a:r>
              <a:rPr lang="es-ES" sz="2800" dirty="0" smtClean="0"/>
              <a:t>, donde se consideraba que dos sistemas alcanzaban el equilibrio térmico mediante la transferencia de una sustancia llamada calórico (Lavoisier, 1787). </a:t>
            </a:r>
          </a:p>
          <a:p>
            <a:pPr marL="0" indent="0" algn="just">
              <a:buNone/>
            </a:pPr>
            <a:endParaRPr lang="es-ES" sz="2800" dirty="0"/>
          </a:p>
        </p:txBody>
      </p:sp>
      <p:sp>
        <p:nvSpPr>
          <p:cNvPr id="5" name="1 Título"/>
          <p:cNvSpPr>
            <a:spLocks noGrp="1"/>
          </p:cNvSpPr>
          <p:nvPr>
            <p:ph type="title"/>
          </p:nvPr>
        </p:nvSpPr>
        <p:spPr>
          <a:xfrm>
            <a:off x="609600" y="201594"/>
            <a:ext cx="9956800" cy="655638"/>
          </a:xfrm>
        </p:spPr>
        <p:txBody>
          <a:bodyPr/>
          <a:lstStyle/>
          <a:p>
            <a:r>
              <a:rPr lang="es-ES" b="1" dirty="0" smtClean="0">
                <a:solidFill>
                  <a:schemeClr val="tx1"/>
                </a:solidFill>
              </a:rPr>
              <a:t>Antecedentes del calor</a:t>
            </a:r>
            <a:endParaRPr lang="es-ES" b="1" dirty="0">
              <a:solidFill>
                <a:schemeClr val="tx1"/>
              </a:solidFill>
            </a:endParaRPr>
          </a:p>
        </p:txBody>
      </p:sp>
      <p:pic>
        <p:nvPicPr>
          <p:cNvPr id="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 b="9209"/>
          <a:stretch/>
        </p:blipFill>
        <p:spPr bwMode="auto">
          <a:xfrm>
            <a:off x="7769256" y="3661136"/>
            <a:ext cx="2654280" cy="28426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Marcador de número de diapositiva 1"/>
          <p:cNvSpPr>
            <a:spLocks noGrp="1"/>
          </p:cNvSpPr>
          <p:nvPr>
            <p:ph type="sldNum" sz="quarter" idx="15"/>
          </p:nvPr>
        </p:nvSpPr>
        <p:spPr/>
        <p:txBody>
          <a:bodyPr/>
          <a:lstStyle/>
          <a:p>
            <a:fld id="{B11B65B7-93A5-4895-874F-5852B2E37CDF}" type="slidenum">
              <a:rPr lang="es-ES" smtClean="0"/>
              <a:pPr/>
              <a:t>5</a:t>
            </a:fld>
            <a:endParaRPr lang="es-ES"/>
          </a:p>
        </p:txBody>
      </p:sp>
    </p:spTree>
    <p:extLst>
      <p:ext uri="{BB962C8B-B14F-4D97-AF65-F5344CB8AC3E}">
        <p14:creationId xmlns:p14="http://schemas.microsoft.com/office/powerpoint/2010/main" val="36145875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2" cstate="print">
            <a:clrChange>
              <a:clrFrom>
                <a:srgbClr val="FFFFFF"/>
              </a:clrFrom>
              <a:clrTo>
                <a:srgbClr val="FFFFFF">
                  <a:alpha val="0"/>
                </a:srgbClr>
              </a:clrTo>
            </a:clrChange>
          </a:blip>
          <a:srcRect/>
          <a:stretch>
            <a:fillRect/>
          </a:stretch>
        </p:blipFill>
        <p:spPr bwMode="auto">
          <a:xfrm>
            <a:off x="10152464" y="142852"/>
            <a:ext cx="1143008" cy="1428760"/>
          </a:xfrm>
          <a:prstGeom prst="rect">
            <a:avLst/>
          </a:prstGeom>
          <a:noFill/>
        </p:spPr>
      </p:pic>
      <p:sp>
        <p:nvSpPr>
          <p:cNvPr id="5" name="1 Título"/>
          <p:cNvSpPr>
            <a:spLocks noGrp="1"/>
          </p:cNvSpPr>
          <p:nvPr>
            <p:ph type="title"/>
          </p:nvPr>
        </p:nvSpPr>
        <p:spPr>
          <a:xfrm>
            <a:off x="609600" y="142852"/>
            <a:ext cx="9956800" cy="742724"/>
          </a:xfrm>
        </p:spPr>
        <p:txBody>
          <a:bodyPr>
            <a:normAutofit/>
          </a:bodyPr>
          <a:lstStyle/>
          <a:p>
            <a:r>
              <a:rPr lang="es-ES" b="1" dirty="0" smtClean="0">
                <a:solidFill>
                  <a:schemeClr val="tx1"/>
                </a:solidFill>
              </a:rPr>
              <a:t>Antecedentes del calor</a:t>
            </a:r>
            <a:endParaRPr lang="es-ES" b="1" dirty="0">
              <a:solidFill>
                <a:schemeClr val="tx1"/>
              </a:solidFill>
            </a:endParaRPr>
          </a:p>
        </p:txBody>
      </p:sp>
      <p:sp>
        <p:nvSpPr>
          <p:cNvPr id="8" name="Marcador de contenido 7"/>
          <p:cNvSpPr>
            <a:spLocks noGrp="1"/>
          </p:cNvSpPr>
          <p:nvPr>
            <p:ph sz="quarter" idx="1"/>
          </p:nvPr>
        </p:nvSpPr>
        <p:spPr>
          <a:xfrm>
            <a:off x="609600" y="1571612"/>
            <a:ext cx="9956800" cy="4873752"/>
          </a:xfrm>
        </p:spPr>
        <p:txBody>
          <a:bodyPr>
            <a:normAutofit/>
          </a:bodyPr>
          <a:lstStyle/>
          <a:p>
            <a:pPr marL="0" indent="0" algn="just">
              <a:buNone/>
            </a:pPr>
            <a:r>
              <a:rPr lang="es-MX" sz="2800" dirty="0"/>
              <a:t>C</a:t>
            </a:r>
            <a:r>
              <a:rPr lang="es-MX" sz="2800" dirty="0" smtClean="0"/>
              <a:t>uando </a:t>
            </a:r>
            <a:r>
              <a:rPr lang="es-MX" sz="2800" dirty="0"/>
              <a:t>un objeto de mayor temperatura entraba en contacto con otro objeto de menor temperatura </a:t>
            </a:r>
            <a:r>
              <a:rPr lang="es-MX" dirty="0"/>
              <a:t>transfería</a:t>
            </a:r>
            <a:r>
              <a:rPr lang="es-MX" sz="2800" dirty="0"/>
              <a:t> calórico hasta que las temperaturas se igualaran.</a:t>
            </a:r>
            <a:endParaRPr lang="es-ES" sz="2800" dirty="0"/>
          </a:p>
          <a:p>
            <a:pPr marL="0" indent="0" algn="just">
              <a:buNone/>
            </a:pPr>
            <a:endParaRPr lang="es-ES" sz="3200"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3707" y="3443688"/>
            <a:ext cx="3774522" cy="2827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Marcador de número de diapositiva 1"/>
          <p:cNvSpPr>
            <a:spLocks noGrp="1"/>
          </p:cNvSpPr>
          <p:nvPr>
            <p:ph type="sldNum" sz="quarter" idx="15"/>
          </p:nvPr>
        </p:nvSpPr>
        <p:spPr/>
        <p:txBody>
          <a:bodyPr/>
          <a:lstStyle/>
          <a:p>
            <a:fld id="{B11B65B7-93A5-4895-874F-5852B2E37CDF}" type="slidenum">
              <a:rPr lang="es-ES" smtClean="0"/>
              <a:pPr/>
              <a:t>6</a:t>
            </a:fld>
            <a:endParaRPr lang="es-ES"/>
          </a:p>
        </p:txBody>
      </p:sp>
    </p:spTree>
    <p:extLst>
      <p:ext uri="{BB962C8B-B14F-4D97-AF65-F5344CB8AC3E}">
        <p14:creationId xmlns:p14="http://schemas.microsoft.com/office/powerpoint/2010/main" val="11441225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138775"/>
            <a:ext cx="9956800" cy="720952"/>
          </a:xfrm>
        </p:spPr>
        <p:txBody>
          <a:bodyPr/>
          <a:lstStyle/>
          <a:p>
            <a:r>
              <a:rPr lang="es-ES" b="1" dirty="0">
                <a:solidFill>
                  <a:schemeClr val="tx1"/>
                </a:solidFill>
              </a:rPr>
              <a:t>Antecedentes del calor</a:t>
            </a:r>
          </a:p>
        </p:txBody>
      </p:sp>
      <p:pic>
        <p:nvPicPr>
          <p:cNvPr id="4" name="0 Imagen"/>
          <p:cNvPicPr/>
          <p:nvPr/>
        </p:nvPicPr>
        <p:blipFill>
          <a:blip r:embed="rId2" cstate="print">
            <a:clrChange>
              <a:clrFrom>
                <a:srgbClr val="FFFFFF"/>
              </a:clrFrom>
              <a:clrTo>
                <a:srgbClr val="FFFFFF">
                  <a:alpha val="0"/>
                </a:srgbClr>
              </a:clrTo>
            </a:clrChange>
          </a:blip>
          <a:srcRect/>
          <a:stretch>
            <a:fillRect/>
          </a:stretch>
        </p:blipFill>
        <p:spPr bwMode="auto">
          <a:xfrm>
            <a:off x="10069278" y="141898"/>
            <a:ext cx="1143008" cy="1428760"/>
          </a:xfrm>
          <a:prstGeom prst="rect">
            <a:avLst/>
          </a:prstGeom>
          <a:noFill/>
        </p:spPr>
      </p:pic>
      <p:sp>
        <p:nvSpPr>
          <p:cNvPr id="3" name="Marcador de contenido 2"/>
          <p:cNvSpPr>
            <a:spLocks noGrp="1"/>
          </p:cNvSpPr>
          <p:nvPr>
            <p:ph sz="quarter" idx="1"/>
          </p:nvPr>
        </p:nvSpPr>
        <p:spPr/>
        <p:txBody>
          <a:bodyPr>
            <a:normAutofit/>
          </a:bodyPr>
          <a:lstStyle/>
          <a:p>
            <a:pPr marL="0" indent="0">
              <a:buNone/>
            </a:pPr>
            <a:endParaRPr lang="es-ES" dirty="0"/>
          </a:p>
          <a:p>
            <a:endParaRPr lang="es-ES" dirty="0"/>
          </a:p>
        </p:txBody>
      </p:sp>
      <p:sp>
        <p:nvSpPr>
          <p:cNvPr id="6" name="CuadroTexto 5"/>
          <p:cNvSpPr txBox="1"/>
          <p:nvPr/>
        </p:nvSpPr>
        <p:spPr>
          <a:xfrm>
            <a:off x="609600" y="1659285"/>
            <a:ext cx="10602686" cy="3539430"/>
          </a:xfrm>
          <a:prstGeom prst="rect">
            <a:avLst/>
          </a:prstGeom>
          <a:noFill/>
        </p:spPr>
        <p:txBody>
          <a:bodyPr wrap="square" rtlCol="0">
            <a:spAutoFit/>
          </a:bodyPr>
          <a:lstStyle/>
          <a:p>
            <a:pPr algn="just"/>
            <a:r>
              <a:rPr lang="es-MX" sz="2800" dirty="0"/>
              <a:t>El primero en poner en duda este postulado fue en 1797, </a:t>
            </a:r>
            <a:r>
              <a:rPr lang="es-MX" sz="2800" dirty="0" err="1"/>
              <a:t>Benjamin</a:t>
            </a:r>
            <a:r>
              <a:rPr lang="es-MX" sz="2800" dirty="0"/>
              <a:t> Thompson (el conde </a:t>
            </a:r>
            <a:r>
              <a:rPr lang="es-MX" sz="2800" dirty="0" err="1"/>
              <a:t>Rumford</a:t>
            </a:r>
            <a:r>
              <a:rPr lang="es-MX" sz="2800" dirty="0" smtClean="0"/>
              <a:t>).</a:t>
            </a:r>
          </a:p>
          <a:p>
            <a:pPr algn="just"/>
            <a:endParaRPr lang="es-MX" sz="2800" dirty="0" smtClean="0"/>
          </a:p>
          <a:p>
            <a:pPr algn="just"/>
            <a:r>
              <a:rPr lang="es-MX" sz="2800" dirty="0" err="1" smtClean="0"/>
              <a:t>Rumford</a:t>
            </a:r>
            <a:r>
              <a:rPr lang="es-MX" sz="2800" dirty="0" smtClean="0"/>
              <a:t> </a:t>
            </a:r>
            <a:r>
              <a:rPr lang="es-MX" sz="2800" dirty="0"/>
              <a:t>diseño un experimento en el cual taladraba un cañón de metal haciendo parecer al cañón una fuente de calórico inagotable, él sugirió que la explicación tenía que ver con el movimiento. </a:t>
            </a:r>
            <a:endParaRPr lang="es-ES" sz="2800" dirty="0"/>
          </a:p>
          <a:p>
            <a:pPr algn="just"/>
            <a:endParaRPr lang="es-ES" sz="2800"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2898" y="4411173"/>
            <a:ext cx="1633502" cy="20583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Marcador de número de diapositiva 4"/>
          <p:cNvSpPr>
            <a:spLocks noGrp="1"/>
          </p:cNvSpPr>
          <p:nvPr>
            <p:ph type="sldNum" sz="quarter" idx="15"/>
          </p:nvPr>
        </p:nvSpPr>
        <p:spPr/>
        <p:txBody>
          <a:bodyPr/>
          <a:lstStyle/>
          <a:p>
            <a:fld id="{B11B65B7-93A5-4895-874F-5852B2E37CDF}" type="slidenum">
              <a:rPr lang="es-ES" smtClean="0"/>
              <a:pPr/>
              <a:t>7</a:t>
            </a:fld>
            <a:endParaRPr lang="es-ES"/>
          </a:p>
        </p:txBody>
      </p:sp>
    </p:spTree>
    <p:extLst>
      <p:ext uri="{BB962C8B-B14F-4D97-AF65-F5344CB8AC3E}">
        <p14:creationId xmlns:p14="http://schemas.microsoft.com/office/powerpoint/2010/main" val="1885866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304800"/>
            <a:ext cx="9956800" cy="568552"/>
          </a:xfrm>
        </p:spPr>
        <p:txBody>
          <a:bodyPr/>
          <a:lstStyle/>
          <a:p>
            <a:r>
              <a:rPr lang="es-ES" b="1" dirty="0">
                <a:solidFill>
                  <a:schemeClr val="tx1"/>
                </a:solidFill>
              </a:rPr>
              <a:t>Antecedentes del calor</a:t>
            </a:r>
          </a:p>
        </p:txBody>
      </p:sp>
      <p:pic>
        <p:nvPicPr>
          <p:cNvPr id="4" name="0 Imagen"/>
          <p:cNvPicPr/>
          <p:nvPr/>
        </p:nvPicPr>
        <p:blipFill>
          <a:blip r:embed="rId2" cstate="print">
            <a:clrChange>
              <a:clrFrom>
                <a:srgbClr val="FFFFFF"/>
              </a:clrFrom>
              <a:clrTo>
                <a:srgbClr val="FFFFFF">
                  <a:alpha val="0"/>
                </a:srgbClr>
              </a:clrTo>
            </a:clrChange>
          </a:blip>
          <a:srcRect/>
          <a:stretch>
            <a:fillRect/>
          </a:stretch>
        </p:blipFill>
        <p:spPr bwMode="auto">
          <a:xfrm>
            <a:off x="10073340" y="75621"/>
            <a:ext cx="1143008" cy="1428760"/>
          </a:xfrm>
          <a:prstGeom prst="rect">
            <a:avLst/>
          </a:prstGeom>
          <a:noFill/>
        </p:spPr>
      </p:pic>
      <p:sp>
        <p:nvSpPr>
          <p:cNvPr id="3" name="Marcador de contenido 2"/>
          <p:cNvSpPr>
            <a:spLocks noGrp="1"/>
          </p:cNvSpPr>
          <p:nvPr>
            <p:ph sz="quarter" idx="1"/>
          </p:nvPr>
        </p:nvSpPr>
        <p:spPr/>
        <p:txBody>
          <a:bodyPr>
            <a:normAutofit/>
          </a:bodyPr>
          <a:lstStyle/>
          <a:p>
            <a:pPr marL="0" indent="0">
              <a:buNone/>
            </a:pPr>
            <a:endParaRPr lang="es-ES" dirty="0"/>
          </a:p>
          <a:p>
            <a:endParaRPr lang="es-ES" dirty="0"/>
          </a:p>
        </p:txBody>
      </p:sp>
      <p:sp>
        <p:nvSpPr>
          <p:cNvPr id="5" name="Rectángulo 4"/>
          <p:cNvSpPr/>
          <p:nvPr/>
        </p:nvSpPr>
        <p:spPr>
          <a:xfrm>
            <a:off x="609600" y="1408561"/>
            <a:ext cx="10606748" cy="1716111"/>
          </a:xfrm>
          <a:prstGeom prst="rect">
            <a:avLst/>
          </a:prstGeom>
        </p:spPr>
        <p:txBody>
          <a:bodyPr wrap="square">
            <a:spAutoFit/>
          </a:bodyPr>
          <a:lstStyle/>
          <a:p>
            <a:pPr algn="just">
              <a:spcAft>
                <a:spcPts val="0"/>
              </a:spcAft>
            </a:pPr>
            <a:r>
              <a:rPr lang="es-MX" sz="2800" dirty="0">
                <a:ea typeface="Calibri" panose="020F0502020204030204" pitchFamily="34" charset="0"/>
                <a:cs typeface="Times New Roman" panose="02020603050405020304" pitchFamily="18" charset="0"/>
              </a:rPr>
              <a:t>De aquí surgió la idea que el trabajo mecánico  era responsable de la generación de calor, posteriormente, James Prescott Joule estableció la equivalencia de calor y trabajo</a:t>
            </a:r>
            <a:r>
              <a:rPr lang="es-MX" dirty="0">
                <a:ea typeface="Calibri" panose="020F0502020204030204" pitchFamily="34" charset="0"/>
                <a:cs typeface="Times New Roman" panose="02020603050405020304" pitchFamily="18" charset="0"/>
              </a:rPr>
              <a:t>. </a:t>
            </a:r>
            <a:endParaRPr lang="es-MX" dirty="0" smtClean="0">
              <a:ea typeface="Calibri" panose="020F0502020204030204" pitchFamily="34" charset="0"/>
              <a:cs typeface="Times New Roman" panose="02020603050405020304" pitchFamily="18" charset="0"/>
            </a:endParaRPr>
          </a:p>
          <a:p>
            <a:pPr algn="just">
              <a:lnSpc>
                <a:spcPct val="150000"/>
              </a:lnSpc>
              <a:spcAft>
                <a:spcPts val="0"/>
              </a:spcAft>
            </a:pP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3 CuadroTexto"/>
          <p:cNvSpPr>
            <a:spLocks noChangeArrowheads="1"/>
          </p:cNvSpPr>
          <p:nvPr/>
        </p:nvSpPr>
        <p:spPr bwMode="auto">
          <a:xfrm>
            <a:off x="1373641" y="4306211"/>
            <a:ext cx="3798206" cy="1049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lstStyle>
            <a:lvl1pPr>
              <a:defRPr>
                <a:solidFill>
                  <a:schemeClr val="tx1"/>
                </a:solidFill>
                <a:latin typeface="Palatino Linotype" panose="02040502050505030304" pitchFamily="18" charset="0"/>
                <a:ea typeface="Palatino Linotype" panose="02040502050505030304" pitchFamily="18" charset="0"/>
                <a:cs typeface="Palatino Linotype" panose="02040502050505030304" pitchFamily="18" charset="0"/>
              </a:defRPr>
            </a:lvl1pPr>
            <a:lvl2pPr marL="742950" indent="-285750">
              <a:defRPr>
                <a:solidFill>
                  <a:schemeClr val="tx1"/>
                </a:solidFill>
                <a:latin typeface="Palatino Linotype" panose="02040502050505030304" pitchFamily="18" charset="0"/>
                <a:ea typeface="Palatino Linotype" panose="02040502050505030304" pitchFamily="18" charset="0"/>
                <a:cs typeface="Palatino Linotype" panose="02040502050505030304" pitchFamily="18" charset="0"/>
              </a:defRPr>
            </a:lvl2pPr>
            <a:lvl3pPr marL="1143000" indent="-228600">
              <a:defRPr>
                <a:solidFill>
                  <a:schemeClr val="tx1"/>
                </a:solidFill>
                <a:latin typeface="Palatino Linotype" panose="02040502050505030304" pitchFamily="18" charset="0"/>
                <a:ea typeface="Palatino Linotype" panose="02040502050505030304" pitchFamily="18" charset="0"/>
                <a:cs typeface="Palatino Linotype" panose="02040502050505030304" pitchFamily="18" charset="0"/>
              </a:defRPr>
            </a:lvl3pPr>
            <a:lvl4pPr marL="1600200" indent="-228600">
              <a:defRPr>
                <a:solidFill>
                  <a:schemeClr val="tx1"/>
                </a:solidFill>
                <a:latin typeface="Palatino Linotype" panose="02040502050505030304" pitchFamily="18" charset="0"/>
                <a:ea typeface="Palatino Linotype" panose="02040502050505030304" pitchFamily="18" charset="0"/>
                <a:cs typeface="Palatino Linotype" panose="02040502050505030304" pitchFamily="18" charset="0"/>
              </a:defRPr>
            </a:lvl4pPr>
            <a:lvl5pPr marL="2057400" indent="-228600">
              <a:defRPr>
                <a:solidFill>
                  <a:schemeClr val="tx1"/>
                </a:solidFill>
                <a:latin typeface="Palatino Linotype" panose="02040502050505030304" pitchFamily="18" charset="0"/>
                <a:ea typeface="Palatino Linotype" panose="02040502050505030304" pitchFamily="18" charset="0"/>
                <a:cs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ea typeface="Palatino Linotype" panose="02040502050505030304" pitchFamily="18" charset="0"/>
                <a:cs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ea typeface="Palatino Linotype" panose="02040502050505030304" pitchFamily="18" charset="0"/>
                <a:cs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ea typeface="Palatino Linotype" panose="02040502050505030304" pitchFamily="18" charset="0"/>
                <a:cs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ea typeface="Palatino Linotype" panose="02040502050505030304" pitchFamily="18" charset="0"/>
                <a:cs typeface="Palatino Linotype" panose="02040502050505030304" pitchFamily="18" charset="0"/>
              </a:defRPr>
            </a:lvl9pPr>
          </a:lstStyle>
          <a:p>
            <a:pPr eaLnBrk="1" hangingPunct="1"/>
            <a:r>
              <a:rPr lang="es-MX" altLang="es-ES" sz="2800" b="1" i="1" dirty="0" smtClean="0">
                <a:solidFill>
                  <a:schemeClr val="accent1">
                    <a:lumMod val="75000"/>
                  </a:schemeClr>
                </a:solidFill>
                <a:latin typeface="Arial" panose="020B0604020202020204" pitchFamily="34" charset="0"/>
                <a:cs typeface="Arial" panose="020B0604020202020204" pitchFamily="34" charset="0"/>
              </a:rPr>
              <a:t>1 caloría = 4.18 </a:t>
            </a:r>
            <a:r>
              <a:rPr lang="es-MX" altLang="es-ES" sz="2800" b="1" i="1" dirty="0">
                <a:solidFill>
                  <a:schemeClr val="accent1">
                    <a:lumMod val="75000"/>
                  </a:schemeClr>
                </a:solidFill>
                <a:latin typeface="Arial" panose="020B0604020202020204" pitchFamily="34" charset="0"/>
                <a:cs typeface="Arial" panose="020B0604020202020204" pitchFamily="34" charset="0"/>
              </a:rPr>
              <a:t>Joule</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1219" y="3230257"/>
            <a:ext cx="3115809" cy="28628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Marcador de número de diapositiva 5"/>
          <p:cNvSpPr>
            <a:spLocks noGrp="1"/>
          </p:cNvSpPr>
          <p:nvPr>
            <p:ph type="sldNum" sz="quarter" idx="15"/>
          </p:nvPr>
        </p:nvSpPr>
        <p:spPr/>
        <p:txBody>
          <a:bodyPr/>
          <a:lstStyle/>
          <a:p>
            <a:fld id="{B11B65B7-93A5-4895-874F-5852B2E37CDF}" type="slidenum">
              <a:rPr lang="es-ES" smtClean="0"/>
              <a:pPr/>
              <a:t>8</a:t>
            </a:fld>
            <a:endParaRPr lang="es-ES"/>
          </a:p>
        </p:txBody>
      </p:sp>
    </p:spTree>
    <p:extLst>
      <p:ext uri="{BB962C8B-B14F-4D97-AF65-F5344CB8AC3E}">
        <p14:creationId xmlns:p14="http://schemas.microsoft.com/office/powerpoint/2010/main" val="28589060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2" cstate="print">
            <a:clrChange>
              <a:clrFrom>
                <a:srgbClr val="FFFFFF"/>
              </a:clrFrom>
              <a:clrTo>
                <a:srgbClr val="FFFFFF">
                  <a:alpha val="0"/>
                </a:srgbClr>
              </a:clrTo>
            </a:clrChange>
          </a:blip>
          <a:srcRect/>
          <a:stretch>
            <a:fillRect/>
          </a:stretch>
        </p:blipFill>
        <p:spPr bwMode="auto">
          <a:xfrm>
            <a:off x="10100948" y="80159"/>
            <a:ext cx="1143008" cy="1428760"/>
          </a:xfrm>
          <a:prstGeom prst="rect">
            <a:avLst/>
          </a:prstGeom>
          <a:noFill/>
        </p:spPr>
      </p:pic>
      <p:sp>
        <p:nvSpPr>
          <p:cNvPr id="3" name="Marcador de contenido 2"/>
          <p:cNvSpPr>
            <a:spLocks noGrp="1"/>
          </p:cNvSpPr>
          <p:nvPr>
            <p:ph sz="quarter" idx="1"/>
          </p:nvPr>
        </p:nvSpPr>
        <p:spPr/>
        <p:txBody>
          <a:bodyPr>
            <a:normAutofit/>
          </a:bodyPr>
          <a:lstStyle/>
          <a:p>
            <a:r>
              <a:rPr lang="es-ES" dirty="0"/>
              <a:t>El calor es la energía total del movimiento molecular en un cuerpo, mientras que la temperatura es la medida de dicha energía. </a:t>
            </a:r>
          </a:p>
          <a:p>
            <a:pPr marL="0" indent="0">
              <a:buNone/>
            </a:pPr>
            <a:endParaRPr lang="es-ES" dirty="0" smtClean="0"/>
          </a:p>
          <a:p>
            <a:r>
              <a:rPr lang="es-ES" dirty="0" smtClean="0"/>
              <a:t>El </a:t>
            </a:r>
            <a:r>
              <a:rPr lang="es-ES" dirty="0"/>
              <a:t>calor depende de la velocidad de las partículas, de su número, de su tamaño y de su tipo. La temperatura no depende del tamaño, ni del número ni del tipo.</a:t>
            </a:r>
          </a:p>
          <a:p>
            <a:pPr marL="0" indent="0">
              <a:buNone/>
            </a:pPr>
            <a:endParaRPr lang="es-ES" dirty="0"/>
          </a:p>
          <a:p>
            <a:pPr marL="0" indent="0">
              <a:buNone/>
            </a:pPr>
            <a:endParaRPr lang="es-ES" dirty="0"/>
          </a:p>
        </p:txBody>
      </p:sp>
      <p:sp>
        <p:nvSpPr>
          <p:cNvPr id="6" name="1 Título"/>
          <p:cNvSpPr>
            <a:spLocks noGrp="1"/>
          </p:cNvSpPr>
          <p:nvPr>
            <p:ph type="title"/>
          </p:nvPr>
        </p:nvSpPr>
        <p:spPr/>
        <p:txBody>
          <a:bodyPr/>
          <a:lstStyle/>
          <a:p>
            <a:r>
              <a:rPr lang="es-ES" b="1" dirty="0" smtClean="0">
                <a:solidFill>
                  <a:schemeClr val="tx1"/>
                </a:solidFill>
              </a:rPr>
              <a:t>Diferencia entre calor y temperatura</a:t>
            </a:r>
            <a:br>
              <a:rPr lang="es-ES" b="1" dirty="0" smtClean="0">
                <a:solidFill>
                  <a:schemeClr val="tx1"/>
                </a:solidFill>
              </a:rPr>
            </a:br>
            <a:endParaRPr lang="es-ES" b="1" dirty="0">
              <a:solidFill>
                <a:schemeClr val="tx1"/>
              </a:solidFill>
            </a:endParaRPr>
          </a:p>
        </p:txBody>
      </p:sp>
      <p:pic>
        <p:nvPicPr>
          <p:cNvPr id="7" name="Imagen 6" descr="calor004"/>
          <p:cNvPicPr/>
          <p:nvPr/>
        </p:nvPicPr>
        <p:blipFill>
          <a:blip r:embed="rId3">
            <a:extLst>
              <a:ext uri="{28A0092B-C50C-407E-A947-70E740481C1C}">
                <a14:useLocalDpi xmlns:a14="http://schemas.microsoft.com/office/drawing/2010/main" val="0"/>
              </a:ext>
            </a:extLst>
          </a:blip>
          <a:srcRect/>
          <a:stretch>
            <a:fillRect/>
          </a:stretch>
        </p:blipFill>
        <p:spPr bwMode="auto">
          <a:xfrm>
            <a:off x="4027714" y="4049486"/>
            <a:ext cx="4397829" cy="2198913"/>
          </a:xfrm>
          <a:prstGeom prst="rect">
            <a:avLst/>
          </a:prstGeom>
          <a:noFill/>
          <a:ln>
            <a:noFill/>
          </a:ln>
        </p:spPr>
      </p:pic>
      <p:sp>
        <p:nvSpPr>
          <p:cNvPr id="2" name="Marcador de número de diapositiva 1"/>
          <p:cNvSpPr>
            <a:spLocks noGrp="1"/>
          </p:cNvSpPr>
          <p:nvPr>
            <p:ph type="sldNum" sz="quarter" idx="15"/>
          </p:nvPr>
        </p:nvSpPr>
        <p:spPr/>
        <p:txBody>
          <a:bodyPr/>
          <a:lstStyle/>
          <a:p>
            <a:fld id="{B11B65B7-93A5-4895-874F-5852B2E37CDF}" type="slidenum">
              <a:rPr lang="es-ES" smtClean="0"/>
              <a:pPr/>
              <a:t>9</a:t>
            </a:fld>
            <a:endParaRPr lang="es-ES"/>
          </a:p>
        </p:txBody>
      </p:sp>
      <p:sp>
        <p:nvSpPr>
          <p:cNvPr id="5" name="Rectángulo 4"/>
          <p:cNvSpPr/>
          <p:nvPr/>
        </p:nvSpPr>
        <p:spPr>
          <a:xfrm>
            <a:off x="5462812" y="4700789"/>
            <a:ext cx="669701" cy="3090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7"/>
          <p:cNvSpPr/>
          <p:nvPr/>
        </p:nvSpPr>
        <p:spPr>
          <a:xfrm>
            <a:off x="7700973" y="4700788"/>
            <a:ext cx="669701" cy="3090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372085429"/>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irado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irador">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irador">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3.xml><?xml version="1.0" encoding="utf-8"?>
<a:theme xmlns:a="http://schemas.openxmlformats.org/drawingml/2006/main" name="1_Mirado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irador">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irador">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4.xml><?xml version="1.0" encoding="utf-8"?>
<a:theme xmlns:a="http://schemas.openxmlformats.org/drawingml/2006/main" name="2_Mirado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irador">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irador">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683</TotalTime>
  <Words>1379</Words>
  <Application>Microsoft Office PowerPoint</Application>
  <PresentationFormat>Panorámica</PresentationFormat>
  <Paragraphs>218</Paragraphs>
  <Slides>31</Slides>
  <Notes>5</Notes>
  <HiddenSlides>0</HiddenSlides>
  <MMClips>0</MMClips>
  <ScaleCrop>false</ScaleCrop>
  <HeadingPairs>
    <vt:vector size="8" baseType="variant">
      <vt:variant>
        <vt:lpstr>Fuentes usadas</vt:lpstr>
      </vt:variant>
      <vt:variant>
        <vt:i4>10</vt:i4>
      </vt:variant>
      <vt:variant>
        <vt:lpstr>Tema</vt:lpstr>
      </vt:variant>
      <vt:variant>
        <vt:i4>4</vt:i4>
      </vt:variant>
      <vt:variant>
        <vt:lpstr>Servidores OLE incrustados</vt:lpstr>
      </vt:variant>
      <vt:variant>
        <vt:i4>1</vt:i4>
      </vt:variant>
      <vt:variant>
        <vt:lpstr>Títulos de diapositiva</vt:lpstr>
      </vt:variant>
      <vt:variant>
        <vt:i4>31</vt:i4>
      </vt:variant>
    </vt:vector>
  </HeadingPairs>
  <TitlesOfParts>
    <vt:vector size="46" baseType="lpstr">
      <vt:lpstr>Arial</vt:lpstr>
      <vt:lpstr>Arial Black</vt:lpstr>
      <vt:lpstr>Calibri</vt:lpstr>
      <vt:lpstr>Calibri Light</vt:lpstr>
      <vt:lpstr>Cambria Math</vt:lpstr>
      <vt:lpstr>Century Schoolbook</vt:lpstr>
      <vt:lpstr>Palatino Linotype</vt:lpstr>
      <vt:lpstr>Times New Roman</vt:lpstr>
      <vt:lpstr>Wingdings</vt:lpstr>
      <vt:lpstr>Wingdings 2</vt:lpstr>
      <vt:lpstr>Tema de Office</vt:lpstr>
      <vt:lpstr>Mirador</vt:lpstr>
      <vt:lpstr>1_Mirador</vt:lpstr>
      <vt:lpstr>2_Mirador</vt:lpstr>
      <vt:lpstr>PHOTO-PAINT</vt:lpstr>
      <vt:lpstr>CALOR Y TEMPERATURA </vt:lpstr>
      <vt:lpstr>índice</vt:lpstr>
      <vt:lpstr>Introducción</vt:lpstr>
      <vt:lpstr>Introducción</vt:lpstr>
      <vt:lpstr>Antecedentes del calor</vt:lpstr>
      <vt:lpstr>Antecedentes del calor</vt:lpstr>
      <vt:lpstr>Antecedentes del calor</vt:lpstr>
      <vt:lpstr>Antecedentes del calor</vt:lpstr>
      <vt:lpstr>Diferencia entre calor y temperatura </vt:lpstr>
      <vt:lpstr>Diferencia entre calor y temperatura </vt:lpstr>
      <vt:lpstr>temperatura</vt:lpstr>
      <vt:lpstr>Presentación de PowerPoint</vt:lpstr>
      <vt:lpstr>ESCALAS DE TEMPERATURA</vt:lpstr>
      <vt:lpstr>Presentación de PowerPoint</vt:lpstr>
      <vt:lpstr>ESCALAS DE TEMPERATURA</vt:lpstr>
      <vt:lpstr>calor</vt:lpstr>
      <vt:lpstr>Cantidad de calor</vt:lpstr>
      <vt:lpstr>EXPERIMENTO DE JOULE</vt:lpstr>
      <vt:lpstr>MEDIDAS DEL CALOR</vt:lpstr>
      <vt:lpstr>Formas de propagación del calor</vt:lpstr>
      <vt:lpstr>Formas de propagación del calor</vt:lpstr>
      <vt:lpstr>Formas de propagación del calor</vt:lpstr>
      <vt:lpstr>Formas de propagación del calor</vt:lpstr>
      <vt:lpstr>Formas de propagación del calor</vt:lpstr>
      <vt:lpstr>Formas de propagación del calor</vt:lpstr>
      <vt:lpstr>Formas de propagación del calor</vt:lpstr>
      <vt:lpstr>Presentación de PowerPoint</vt:lpstr>
      <vt:lpstr>Tipos de calor</vt:lpstr>
      <vt:lpstr>Dilatación</vt:lpstr>
      <vt:lpstr>RESUMEN-MAPA CONCEPTUAL</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port1</dc:creator>
  <cp:lastModifiedBy>port1</cp:lastModifiedBy>
  <cp:revision>59</cp:revision>
  <dcterms:created xsi:type="dcterms:W3CDTF">2019-10-26T16:26:53Z</dcterms:created>
  <dcterms:modified xsi:type="dcterms:W3CDTF">2019-11-12T11:58:48Z</dcterms:modified>
</cp:coreProperties>
</file>