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1" r:id="rId5"/>
    <p:sldId id="258" r:id="rId6"/>
    <p:sldId id="272" r:id="rId7"/>
    <p:sldId id="262" r:id="rId8"/>
    <p:sldId id="273" r:id="rId9"/>
    <p:sldId id="275" r:id="rId10"/>
    <p:sldId id="267" r:id="rId11"/>
    <p:sldId id="266" r:id="rId12"/>
    <p:sldId id="270" r:id="rId13"/>
    <p:sldId id="276" r:id="rId14"/>
    <p:sldId id="274" r:id="rId15"/>
    <p:sldId id="269" r:id="rId16"/>
    <p:sldId id="261" r:id="rId17"/>
    <p:sldId id="263" r:id="rId18"/>
    <p:sldId id="277" r:id="rId19"/>
    <p:sldId id="279" r:id="rId20"/>
    <p:sldId id="278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0A"/>
    <a:srgbClr val="FF8001"/>
    <a:srgbClr val="FFFF21"/>
    <a:srgbClr val="FF9900"/>
    <a:srgbClr val="5EEC3C"/>
    <a:srgbClr val="FFDC47"/>
    <a:srgbClr val="FFABC9"/>
    <a:srgbClr val="9900CC"/>
    <a:srgbClr val="D99B0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6015" y="1655520"/>
            <a:ext cx="6719020" cy="13838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3182569"/>
            <a:ext cx="6566315" cy="1374345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770" y="4041100"/>
            <a:ext cx="1221640" cy="43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Astrodinámica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3487980"/>
            <a:ext cx="6566315" cy="137434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Vicente </a:t>
            </a:r>
            <a:r>
              <a:rPr lang="en-US" sz="1400" dirty="0" err="1" smtClean="0"/>
              <a:t>Alvero</a:t>
            </a:r>
            <a:r>
              <a:rPr lang="en-US" sz="1400" dirty="0" smtClean="0"/>
              <a:t> Zambrano</a:t>
            </a:r>
          </a:p>
          <a:p>
            <a:r>
              <a:rPr lang="en-US" sz="1400" dirty="0" err="1" smtClean="0"/>
              <a:t>Curso</a:t>
            </a:r>
            <a:r>
              <a:rPr lang="en-US" sz="1400" dirty="0" smtClean="0"/>
              <a:t> 2019/2020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Probema</a:t>
            </a:r>
            <a:r>
              <a:rPr lang="en-US" sz="2400" dirty="0" smtClean="0"/>
              <a:t> de Lambert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6137" y="1350110"/>
            <a:ext cx="68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Conocido un punto inicial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,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final y el tiempo de vuelo, se pretende conocer la órbita que une esos puntos en ese espacio de tiempo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92" y="2558541"/>
            <a:ext cx="5291415" cy="21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Asistencias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gravitatorias</a:t>
            </a:r>
            <a:endParaRPr lang="en-US" sz="2400" dirty="0"/>
          </a:p>
        </p:txBody>
      </p:sp>
      <p:pic>
        <p:nvPicPr>
          <p:cNvPr id="2050" name="Picture 2" descr="Resultado de imagen de gravity ass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940359"/>
            <a:ext cx="2373985" cy="26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41" y="1834816"/>
            <a:ext cx="3701794" cy="28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Asistencias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gravitatorias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413766" y="1350110"/>
            <a:ext cx="23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Energía por asistencias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946345" y="2724455"/>
                <a:ext cx="2150204" cy="99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ΔΕ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345" y="2724455"/>
                <a:ext cx="2150204" cy="990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1748" y="1021794"/>
            <a:ext cx="3313698" cy="47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Software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93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Porkchop</a:t>
            </a:r>
            <a:r>
              <a:rPr lang="en-US" sz="2400" dirty="0" smtClean="0"/>
              <a:t> plots</a:t>
            </a:r>
            <a:endParaRPr lang="en-U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27" y="1197405"/>
            <a:ext cx="4674945" cy="37590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94" y="1144610"/>
            <a:ext cx="4706723" cy="3998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00" y="1143702"/>
            <a:ext cx="4704799" cy="39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Efecto</a:t>
            </a:r>
            <a:r>
              <a:rPr lang="en-US" sz="2400" dirty="0"/>
              <a:t> de la </a:t>
            </a:r>
            <a:r>
              <a:rPr lang="en-US" sz="2400" dirty="0" err="1"/>
              <a:t>rotación</a:t>
            </a:r>
            <a:r>
              <a:rPr lang="en-US" sz="2400" dirty="0"/>
              <a:t> </a:t>
            </a:r>
            <a:r>
              <a:rPr lang="en-US" sz="2400" dirty="0" err="1"/>
              <a:t>terrestre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84" y="1197405"/>
            <a:ext cx="6126831" cy="37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Efecto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rotación</a:t>
            </a:r>
            <a:r>
              <a:rPr lang="en-US" sz="2400" dirty="0" smtClean="0"/>
              <a:t> </a:t>
            </a:r>
            <a:r>
              <a:rPr lang="en-US" sz="2400" dirty="0" err="1" smtClean="0"/>
              <a:t>terrestre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167912" y="1808225"/>
                <a:ext cx="4808176" cy="52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𝑇𝑖𝑒𝑟𝑟𝑎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𝑇𝑖𝑒𝑟𝑟𝑎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24∗3600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=7,2722∗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 [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12" y="1808225"/>
                <a:ext cx="4808176" cy="525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319428" y="2936847"/>
                <a:ext cx="4505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𝐾𝑜𝑢𝑟𝑜𝑢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𝑇𝑖𝑒𝑟𝑟𝑎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𝑇𝑖𝑒𝑟𝑟𝑎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𝐿𝑎𝑡𝑖𝑡𝑢𝑑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428" y="2936847"/>
                <a:ext cx="450514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292579" y="3882882"/>
                <a:ext cx="2558842" cy="89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𝐾𝑜𝑢𝑟𝑜𝑢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=0,4615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79" y="3882882"/>
                <a:ext cx="2558842" cy="895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6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budget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262815"/>
                  </p:ext>
                </p:extLst>
              </p:nvPr>
            </p:nvGraphicFramePr>
            <p:xfrm>
              <a:off x="1524000" y="1502815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xmlns="" val="687255854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xmlns="" val="3503923748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CASSINI</a:t>
                          </a:r>
                          <a:endParaRPr lang="es-E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0833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Fecha de lanzamiento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15 de octubre de 1997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28181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Secuencia</a:t>
                          </a:r>
                          <a:r>
                            <a:rPr lang="es-ES" baseline="0" dirty="0" smtClean="0"/>
                            <a:t> de vuelo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EVVEJS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3612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ES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𝐼𝑃</m:t>
                                    </m:r>
                                  </m:sub>
                                </m:s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 466 m/s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75225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ES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𝑆𝑂𝐼</m:t>
                                    </m:r>
                                  </m:sub>
                                </m:s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613 m/s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50752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s-ES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ES" b="0" i="1" dirty="0" smtClean="0">
                                        <a:latin typeface="Cambria Math" panose="02040503050406030204" pitchFamily="18" charset="0"/>
                                      </a:rPr>
                                      <m:t>𝑃𝑅𝑀</m:t>
                                    </m:r>
                                  </m:sub>
                                </m:s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333 m/s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31957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Masa seca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2445 kg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127352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Masa lanzamiento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5712 kg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30504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 smtClean="0"/>
                            <a:t>ToF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7 años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7474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1262815"/>
                  </p:ext>
                </p:extLst>
              </p:nvPr>
            </p:nvGraphicFramePr>
            <p:xfrm>
              <a:off x="1524000" y="1502815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687255854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503923748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CASSINI</a:t>
                          </a:r>
                          <a:endParaRPr lang="es-E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833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Fecha de lanzamiento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15 de octubre de 1997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8181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Secuencia</a:t>
                          </a:r>
                          <a:r>
                            <a:rPr lang="es-ES" baseline="0" dirty="0" smtClean="0"/>
                            <a:t> de vuelo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EVVEJS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6124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400" t="-308197" r="-1010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 466 m/s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5225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400" t="-408197" r="-101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613 m/s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0752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400" t="-508197" r="-101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333 m/s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1957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Masa seca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2445 kg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352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Masa lanzamiento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5712 kg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504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 smtClean="0"/>
                            <a:t>ToF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7 años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7412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6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luego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30" name="Picture 6" descr="Resultado de imagen de earth moon traje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67" y="1502815"/>
            <a:ext cx="6240864" cy="32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luego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Resultado de imagen de mars orbit inser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73" y="1350110"/>
            <a:ext cx="6307852" cy="357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Í</a:t>
            </a:r>
            <a:r>
              <a:rPr lang="en-US" dirty="0" err="1" smtClean="0"/>
              <a:t>ndice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Elementos</a:t>
            </a:r>
            <a:r>
              <a:rPr lang="en-US" dirty="0" smtClean="0"/>
              <a:t> orbitales</a:t>
            </a:r>
          </a:p>
          <a:p>
            <a:r>
              <a:rPr lang="en-US" dirty="0" err="1" smtClean="0"/>
              <a:t>Propagador</a:t>
            </a:r>
            <a:r>
              <a:rPr lang="en-US" dirty="0" smtClean="0"/>
              <a:t> </a:t>
            </a:r>
            <a:r>
              <a:rPr lang="en-US" dirty="0" err="1" smtClean="0"/>
              <a:t>planetario</a:t>
            </a:r>
            <a:endParaRPr lang="en-US" dirty="0" smtClean="0"/>
          </a:p>
          <a:p>
            <a:r>
              <a:rPr lang="en-US" dirty="0" err="1" smtClean="0"/>
              <a:t>Trayectorias</a:t>
            </a:r>
            <a:endParaRPr lang="en-US" dirty="0" smtClean="0"/>
          </a:p>
          <a:p>
            <a:r>
              <a:rPr lang="en-US" dirty="0" err="1" smtClean="0"/>
              <a:t>Efecto</a:t>
            </a:r>
            <a:r>
              <a:rPr lang="en-US" dirty="0" smtClean="0"/>
              <a:t> de la </a:t>
            </a:r>
            <a:r>
              <a:rPr lang="en-US" dirty="0" err="1" smtClean="0"/>
              <a:t>rotación</a:t>
            </a:r>
            <a:r>
              <a:rPr lang="en-US" dirty="0" smtClean="0"/>
              <a:t> </a:t>
            </a:r>
            <a:r>
              <a:rPr lang="en-US" dirty="0" err="1" smtClean="0"/>
              <a:t>terrestre</a:t>
            </a:r>
            <a:endParaRPr lang="en-US" dirty="0" smtClean="0"/>
          </a:p>
          <a:p>
            <a:r>
              <a:rPr lang="en-US" dirty="0" smtClean="0"/>
              <a:t>Mass budget</a:t>
            </a:r>
          </a:p>
          <a:p>
            <a:r>
              <a:rPr lang="en-US" dirty="0" smtClean="0"/>
              <a:t>¿Y </a:t>
            </a:r>
            <a:r>
              <a:rPr lang="en-US" dirty="0" err="1" smtClean="0"/>
              <a:t>luego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luego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8" name="Picture 4" descr="Resultado de imagen de cassini moon tour traje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93" y="1197405"/>
            <a:ext cx="5458611" cy="375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gif gracias pix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1502815"/>
            <a:ext cx="5039265" cy="289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Elementos</a:t>
            </a:r>
            <a:r>
              <a:rPr lang="en-US" sz="2400" dirty="0" smtClean="0"/>
              <a:t> orbitales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6" y="1197405"/>
            <a:ext cx="5340007" cy="35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Elementos</a:t>
            </a:r>
            <a:r>
              <a:rPr lang="en-US" sz="2400" dirty="0" smtClean="0"/>
              <a:t> orbitales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43555" y="1776264"/>
                <a:ext cx="3780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𝑙𝑜𝑛𝑔𝑖𝑡𝑢𝑑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𝑛𝑜𝑑𝑜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𝑎𝑠𝑐𝑒𝑛𝑑𝑒𝑛𝑡𝑒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5" y="1776264"/>
                <a:ext cx="3780907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43555" y="2121315"/>
                <a:ext cx="3286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𝑎𝑟𝑔𝑢𝑚𝑒𝑛𝑡𝑜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𝑑𝑒𝑙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𝑝𝑒𝑟𝑖𝑎𝑝𝑠𝑖𝑠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5" y="2121315"/>
                <a:ext cx="3286221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43555" y="2490647"/>
                <a:ext cx="2275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𝑙𝑜𝑛𝑔𝑖𝑡𝑢𝑑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𝑚𝑒𝑑𝑖𝑎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5" y="2490647"/>
                <a:ext cx="227504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39259" y="2835698"/>
                <a:ext cx="22884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𝑠𝑒𝑚𝑖𝑒𝑗𝑒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𝑚𝑎𝑦𝑜𝑟</m:t>
                      </m:r>
                    </m:oMath>
                  </m:oMathPara>
                </a14:m>
                <a:endParaRPr lang="es-ES" b="0" dirty="0" smtClean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9" y="2835698"/>
                <a:ext cx="228844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39259" y="3115092"/>
                <a:ext cx="21393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𝑒𝑥𝑐𝑒𝑛𝑡𝑟𝑖𝑐𝑖𝑑𝑎𝑑</m:t>
                      </m:r>
                    </m:oMath>
                  </m:oMathPara>
                </a14:m>
                <a:endParaRPr lang="es-ES" b="0" dirty="0" smtClean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9" y="3115092"/>
                <a:ext cx="213930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39259" y="3457748"/>
                <a:ext cx="1778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𝑖𝑛𝑐𝑙𝑖𝑛𝑎𝑐𝑖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9" y="3457748"/>
                <a:ext cx="17781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4462" y="1301486"/>
            <a:ext cx="5139138" cy="31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Propagador</a:t>
            </a:r>
            <a:r>
              <a:rPr lang="en-US" sz="2400" dirty="0" smtClean="0"/>
              <a:t> </a:t>
            </a:r>
            <a:r>
              <a:rPr lang="en-US" sz="2400" dirty="0" err="1" smtClean="0"/>
              <a:t>planetario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744433" y="1350110"/>
                <a:ext cx="1655133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𝐽𝐷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𝑈𝑇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33" y="1350110"/>
                <a:ext cx="1655133" cy="887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07080" y="2238045"/>
                <a:ext cx="763524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=367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𝐼𝑁𝑇</m:t>
                      </m:r>
                      <m:d>
                        <m:dPr>
                          <m:begChr m:val="{"/>
                          <m:endChr m:val="}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𝐼𝑁𝑇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num>
                                    <m:den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𝐼𝑁𝑇</m:t>
                      </m:r>
                      <m:d>
                        <m:dPr>
                          <m:begChr m:val="{"/>
                          <m:endChr m:val="}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275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+1721013,5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80" y="2238045"/>
                <a:ext cx="7635249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478046" y="3250700"/>
                <a:ext cx="2187907" cy="895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𝐽𝐷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−2451545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36525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046" y="3250700"/>
                <a:ext cx="2187907" cy="895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43701" y="4115001"/>
                <a:ext cx="3256597" cy="78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01" y="4115001"/>
                <a:ext cx="3256597" cy="78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Propagador</a:t>
            </a:r>
            <a:r>
              <a:rPr lang="en-US" sz="2400" dirty="0" smtClean="0"/>
              <a:t> </a:t>
            </a:r>
            <a:r>
              <a:rPr lang="en-US" sz="2400" dirty="0" err="1" smtClean="0"/>
              <a:t>planetario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744433" y="1350110"/>
                <a:ext cx="1655133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𝐽𝐷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𝑈𝑇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433" y="1350110"/>
                <a:ext cx="1655133" cy="8879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07080" y="2238045"/>
                <a:ext cx="763524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=367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𝐼𝑁𝑇</m:t>
                      </m:r>
                      <m:d>
                        <m:dPr>
                          <m:begChr m:val="{"/>
                          <m:endChr m:val="}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𝐼𝑁𝑇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num>
                                    <m:den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𝐼𝑁𝑇</m:t>
                      </m:r>
                      <m:d>
                        <m:dPr>
                          <m:begChr m:val="{"/>
                          <m:endChr m:val="}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275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+1721013,5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80" y="2238045"/>
                <a:ext cx="7635249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478046" y="3250700"/>
                <a:ext cx="2187907" cy="895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𝐽𝐷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−2451545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36525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046" y="3250700"/>
                <a:ext cx="2187907" cy="895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2943701" y="4115001"/>
                <a:ext cx="3256597" cy="78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01" y="4115001"/>
                <a:ext cx="3256597" cy="78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Trayectorias</a:t>
            </a:r>
            <a:endParaRPr lang="en-US" sz="2400" dirty="0"/>
          </a:p>
        </p:txBody>
      </p:sp>
      <p:pic>
        <p:nvPicPr>
          <p:cNvPr id="1026" name="Picture 2" descr="Resultado de imagen de earth-mars traje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2113635"/>
            <a:ext cx="2717227" cy="28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gravity ass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7" y="2297174"/>
            <a:ext cx="4040204" cy="26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6734" y="138238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Directo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892071" y="1382384"/>
            <a:ext cx="16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Con asistencias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643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Trayectoria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</a:t>
            </a:r>
            <a:endParaRPr lang="en-U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220251" y="1197405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Transferencia de </a:t>
            </a:r>
            <a:r>
              <a:rPr lang="es-ES" dirty="0" err="1" smtClean="0"/>
              <a:t>Hohmann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243474" y="1979408"/>
                <a:ext cx="257628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474" y="1979408"/>
                <a:ext cx="2576283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030115" y="2754466"/>
                <a:ext cx="3003002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m:rPr>
                          <m:nor/>
                        </m:rPr>
                        <a:rPr lang="es-ES" dirty="0"/>
                        <m:t> 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1− 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15" y="2754466"/>
                <a:ext cx="3003002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640935" y="4015548"/>
                <a:ext cx="189532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35" y="4015548"/>
                <a:ext cx="189532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1446019"/>
            <a:ext cx="2906650" cy="34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Patched conics</a:t>
            </a:r>
            <a:endParaRPr lang="en-U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" y="2571748"/>
            <a:ext cx="2862084" cy="18082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51" y="2419045"/>
            <a:ext cx="3238255" cy="1960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92" y="2571751"/>
            <a:ext cx="3054959" cy="18082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3710" y="1570392"/>
            <a:ext cx="17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Fase geocéntrica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41580" y="1570392"/>
            <a:ext cx="212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Fase </a:t>
            </a:r>
            <a:r>
              <a:rPr lang="es-ES" dirty="0" err="1" smtClean="0"/>
              <a:t>planetocéntrica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421481" y="1568839"/>
            <a:ext cx="186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Fase heliocéntrica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5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188</Words>
  <Application>Microsoft Office PowerPoint</Application>
  <PresentationFormat>Presentación en pantalla (16:9)</PresentationFormat>
  <Paragraphs>74</Paragraphs>
  <Slides>21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Office Theme</vt:lpstr>
      <vt:lpstr>Astrodinámica</vt:lpstr>
      <vt:lpstr>Índice</vt:lpstr>
      <vt:lpstr>Elementos orbitales</vt:lpstr>
      <vt:lpstr>Elementos orbitales</vt:lpstr>
      <vt:lpstr>Propagador planetario</vt:lpstr>
      <vt:lpstr>Propagador planetario</vt:lpstr>
      <vt:lpstr>Trayectorias</vt:lpstr>
      <vt:lpstr>Trayectoria directa</vt:lpstr>
      <vt:lpstr>Patched conics</vt:lpstr>
      <vt:lpstr>Probema de Lambert</vt:lpstr>
      <vt:lpstr>Asistencias gravitatorias</vt:lpstr>
      <vt:lpstr>Asistencias gravitatorias</vt:lpstr>
      <vt:lpstr>Software</vt:lpstr>
      <vt:lpstr>Porkchop plots</vt:lpstr>
      <vt:lpstr>Efecto de la rotación terrestre</vt:lpstr>
      <vt:lpstr>Efecto de la rotación terrestre</vt:lpstr>
      <vt:lpstr>Mass budget</vt:lpstr>
      <vt:lpstr>¿Y luego?</vt:lpstr>
      <vt:lpstr>¿Y luego?</vt:lpstr>
      <vt:lpstr>¿Y luego?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184</cp:revision>
  <dcterms:created xsi:type="dcterms:W3CDTF">2013-08-21T19:17:07Z</dcterms:created>
  <dcterms:modified xsi:type="dcterms:W3CDTF">2019-11-09T20:27:50Z</dcterms:modified>
</cp:coreProperties>
</file>