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67" r:id="rId4"/>
    <p:sldId id="268" r:id="rId5"/>
    <p:sldId id="281" r:id="rId6"/>
    <p:sldId id="277" r:id="rId7"/>
    <p:sldId id="283" r:id="rId8"/>
    <p:sldId id="269" r:id="rId9"/>
    <p:sldId id="271" r:id="rId10"/>
    <p:sldId id="287" r:id="rId11"/>
    <p:sldId id="273" r:id="rId12"/>
    <p:sldId id="274" r:id="rId13"/>
    <p:sldId id="276" r:id="rId14"/>
    <p:sldId id="280" r:id="rId15"/>
    <p:sldId id="282" r:id="rId16"/>
    <p:sldId id="278" r:id="rId17"/>
    <p:sldId id="279" r:id="rId18"/>
    <p:sldId id="284" r:id="rId19"/>
    <p:sldId id="285" r:id="rId20"/>
    <p:sldId id="263"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8919" autoAdjust="0"/>
  </p:normalViewPr>
  <p:slideViewPr>
    <p:cSldViewPr snapToGrid="0">
      <p:cViewPr varScale="1">
        <p:scale>
          <a:sx n="84" d="100"/>
          <a:sy n="84" d="100"/>
        </p:scale>
        <p:origin x="91"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0BA29-5C4F-4619-8545-005B17014ADD}" type="datetimeFigureOut">
              <a:rPr lang="es-ES" smtClean="0"/>
              <a:t>25/11/2019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695EB-76C7-4F9C-8EC8-43A6D09A543F}" type="slidenum">
              <a:rPr lang="es-ES" smtClean="0"/>
              <a:t>‹Nº›</a:t>
            </a:fld>
            <a:endParaRPr lang="es-ES"/>
          </a:p>
        </p:txBody>
      </p:sp>
    </p:spTree>
    <p:extLst>
      <p:ext uri="{BB962C8B-B14F-4D97-AF65-F5344CB8AC3E}">
        <p14:creationId xmlns:p14="http://schemas.microsoft.com/office/powerpoint/2010/main" val="154015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rescoydelmar.com/pescado-fresco-de-galicia.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cricyt.edu.ar/enciclopedia/terminos/Eutrofizac.htm" TargetMode="External"/><Relationship Id="rId5" Type="http://schemas.openxmlformats.org/officeDocument/2006/relationships/hyperlink" Target="https://es.wikipedia.org/wiki/Eutrofizaci&#243;n" TargetMode="External"/><Relationship Id="rId4" Type="http://schemas.openxmlformats.org/officeDocument/2006/relationships/hyperlink" Target="https://frescoydelmar.com/7-marisco-de-galicia.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escoydelmar.com/pescado-fresco-de-galicia.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cricyt.edu.ar/enciclopedia/terminos/Eutrofizac.htm" TargetMode="External"/><Relationship Id="rId5" Type="http://schemas.openxmlformats.org/officeDocument/2006/relationships/hyperlink" Target="https://es.wikipedia.org/wiki/Eutrofizaci&#243;n" TargetMode="External"/><Relationship Id="rId4" Type="http://schemas.openxmlformats.org/officeDocument/2006/relationships/hyperlink" Target="https://frescoydelmar.com/7-marisco-de-galicia.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https://www.youtube.com/watch?v=88TZHmQ4BVI</a:t>
            </a:r>
          </a:p>
          <a:p>
            <a:r>
              <a:rPr lang="es-ES" dirty="0" smtClean="0"/>
              <a:t>https://www.youtube.com/watch?v=Hi2ilunFSWc</a:t>
            </a:r>
          </a:p>
          <a:p>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1</a:t>
            </a:fld>
            <a:endParaRPr lang="es-ES"/>
          </a:p>
        </p:txBody>
      </p:sp>
    </p:spTree>
    <p:extLst>
      <p:ext uri="{BB962C8B-B14F-4D97-AF65-F5344CB8AC3E}">
        <p14:creationId xmlns:p14="http://schemas.microsoft.com/office/powerpoint/2010/main" val="420088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 decantación es un proceso físico, mediante el cual se favorece el depósito de las partículas en suspensión por acción de la gravedad. Por lo tanto, la decantación provoca que las partículas cuya densidad sea mayor que el agua sedimentan en el fondo del decantador mientras que el agua libre de partículas solidas, sale del decantador por la parte superior del mismo.</a:t>
            </a:r>
            <a:endParaRPr lang="es-ES" dirty="0" smtClean="0"/>
          </a:p>
          <a:p>
            <a:r>
              <a:rPr lang="es-ES" sz="1200" kern="1200" dirty="0" smtClean="0">
                <a:solidFill>
                  <a:schemeClr val="tx1"/>
                </a:solidFill>
                <a:effectLst/>
                <a:latin typeface="+mn-lt"/>
                <a:ea typeface="+mn-ea"/>
                <a:cs typeface="+mn-cs"/>
              </a:rPr>
              <a:t>El agua tratada en el decantador, se la denomina agua decantada o clarificada, y continua la línea de agua hacia el tratamiento secundario.</a:t>
            </a:r>
            <a:endParaRPr lang="es-ES" dirty="0" smtClean="0"/>
          </a:p>
          <a:p>
            <a:r>
              <a:rPr lang="es-ES" sz="1200" kern="1200" dirty="0" smtClean="0">
                <a:solidFill>
                  <a:schemeClr val="tx1"/>
                </a:solidFill>
                <a:effectLst/>
                <a:latin typeface="+mn-lt"/>
                <a:ea typeface="+mn-ea"/>
                <a:cs typeface="+mn-cs"/>
              </a:rPr>
              <a:t>Los tratamientos primarios tienen como objetivos: -Retirar del agua residual la mayor parte de los sólidos en suspensión sedimentables. -Eliminar del agua residual los objetos flotantes y algunas grasas que hayan pasado del pretratamiento. Como se ha apuntado anteriormente, los procesos que satisfacen los objetivos del tratamiento primario son de tipo químico o físico. Los fenómenos químicos se basan en fenómenos de coagulación-floculación que se consiguen mediante la adición de productos químicos. En una primera fase (coagulación), la adición de unos productos químicos (sulfato de alúmina, sulfato cúprico) en dosis determinadas en laboratorio (100-300 g/m3 de agua residual) persiguen la neutralización de las cargas de determinadas partículas. En una segunda fase (floculación), la adición de otros productos químicos (sustancias orgánicas) propicia la agregación de las partículas neutralizadas en </a:t>
            </a:r>
            <a:r>
              <a:rPr lang="es-ES" sz="1200" kern="1200" dirty="0" err="1" smtClean="0">
                <a:solidFill>
                  <a:schemeClr val="tx1"/>
                </a:solidFill>
                <a:effectLst/>
                <a:latin typeface="+mn-lt"/>
                <a:ea typeface="+mn-ea"/>
                <a:cs typeface="+mn-cs"/>
              </a:rPr>
              <a:t>flóculos</a:t>
            </a:r>
            <a:r>
              <a:rPr lang="es-ES" sz="1200" kern="1200" dirty="0" smtClean="0">
                <a:solidFill>
                  <a:schemeClr val="tx1"/>
                </a:solidFill>
                <a:effectLst/>
                <a:latin typeface="+mn-lt"/>
                <a:ea typeface="+mn-ea"/>
                <a:cs typeface="+mn-cs"/>
              </a:rPr>
              <a:t> o partículas de mayor tamaño. En una tercera fase, estos </a:t>
            </a:r>
            <a:r>
              <a:rPr lang="es-ES" sz="1200" kern="1200" dirty="0" err="1" smtClean="0">
                <a:solidFill>
                  <a:schemeClr val="tx1"/>
                </a:solidFill>
                <a:effectLst/>
                <a:latin typeface="+mn-lt"/>
                <a:ea typeface="+mn-ea"/>
                <a:cs typeface="+mn-cs"/>
              </a:rPr>
              <a:t>flóculos</a:t>
            </a:r>
            <a:r>
              <a:rPr lang="es-ES" sz="1200" kern="1200" dirty="0" smtClean="0">
                <a:solidFill>
                  <a:schemeClr val="tx1"/>
                </a:solidFill>
                <a:effectLst/>
                <a:latin typeface="+mn-lt"/>
                <a:ea typeface="+mn-ea"/>
                <a:cs typeface="+mn-cs"/>
              </a:rPr>
              <a:t> se depositan en el fondo del depósito en el que se realiza el tratamiento primario. Los fenómenos físicos son los más empleados dada la menor complejidad que los químicos. Los físicos se basan en el fenómeno de decantación o sedimentación</a:t>
            </a:r>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11</a:t>
            </a:fld>
            <a:endParaRPr lang="es-ES"/>
          </a:p>
        </p:txBody>
      </p:sp>
    </p:spTree>
    <p:extLst>
      <p:ext uri="{BB962C8B-B14F-4D97-AF65-F5344CB8AC3E}">
        <p14:creationId xmlns:p14="http://schemas.microsoft.com/office/powerpoint/2010/main" val="306905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https://www.iagua.es/noticias/locken/depuracion-espana</a:t>
            </a:r>
          </a:p>
          <a:p>
            <a:endParaRPr lang="es-ES" dirty="0" smtClean="0"/>
          </a:p>
          <a:p>
            <a:r>
              <a:rPr lang="es-ES" dirty="0" smtClean="0"/>
              <a:t>En noviembre de 2.016 la Comisión Europea anunció que llevaría a España ante el Tribunal de Justicia de la Unión Europea por el incumplimiento de las normas en materia de recogida y tratamiento de aguas residuales en 17 puntos del país, en zona urbana. </a:t>
            </a:r>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14</a:t>
            </a:fld>
            <a:endParaRPr lang="es-ES"/>
          </a:p>
        </p:txBody>
      </p:sp>
    </p:spTree>
    <p:extLst>
      <p:ext uri="{BB962C8B-B14F-4D97-AF65-F5344CB8AC3E}">
        <p14:creationId xmlns:p14="http://schemas.microsoft.com/office/powerpoint/2010/main" val="205523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sobredimensionamiento</a:t>
            </a:r>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15</a:t>
            </a:fld>
            <a:endParaRPr lang="es-ES"/>
          </a:p>
        </p:txBody>
      </p:sp>
    </p:spTree>
    <p:extLst>
      <p:ext uri="{BB962C8B-B14F-4D97-AF65-F5344CB8AC3E}">
        <p14:creationId xmlns:p14="http://schemas.microsoft.com/office/powerpoint/2010/main" val="415202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https://www.iagua.es/noticias/locken/quien-y-que-reutiliza-mas-agua-espana</a:t>
            </a:r>
          </a:p>
          <a:p>
            <a:endParaRPr lang="es-ES" dirty="0" smtClean="0"/>
          </a:p>
          <a:p>
            <a:r>
              <a:rPr lang="es-ES" dirty="0" smtClean="0"/>
              <a:t>10% España frente a la media Europea 2,4%.</a:t>
            </a:r>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16</a:t>
            </a:fld>
            <a:endParaRPr lang="es-ES"/>
          </a:p>
        </p:txBody>
      </p:sp>
    </p:spTree>
    <p:extLst>
      <p:ext uri="{BB962C8B-B14F-4D97-AF65-F5344CB8AC3E}">
        <p14:creationId xmlns:p14="http://schemas.microsoft.com/office/powerpoint/2010/main" val="15872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17</a:t>
            </a:fld>
            <a:endParaRPr lang="es-ES"/>
          </a:p>
        </p:txBody>
      </p:sp>
    </p:spTree>
    <p:extLst>
      <p:ext uri="{BB962C8B-B14F-4D97-AF65-F5344CB8AC3E}">
        <p14:creationId xmlns:p14="http://schemas.microsoft.com/office/powerpoint/2010/main" val="153664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https://www.aqualia.com/es/web/aqualia-badajoz/ciclo-del-agua/depuracion</a:t>
            </a:r>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20</a:t>
            </a:fld>
            <a:endParaRPr lang="es-ES"/>
          </a:p>
        </p:txBody>
      </p:sp>
    </p:spTree>
    <p:extLst>
      <p:ext uri="{BB962C8B-B14F-4D97-AF65-F5344CB8AC3E}">
        <p14:creationId xmlns:p14="http://schemas.microsoft.com/office/powerpoint/2010/main" val="417447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2</a:t>
            </a:fld>
            <a:endParaRPr lang="es-ES"/>
          </a:p>
        </p:txBody>
      </p:sp>
    </p:spTree>
    <p:extLst>
      <p:ext uri="{BB962C8B-B14F-4D97-AF65-F5344CB8AC3E}">
        <p14:creationId xmlns:p14="http://schemas.microsoft.com/office/powerpoint/2010/main" val="92700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BASICAMENTE:</a:t>
            </a:r>
            <a:r>
              <a:rPr lang="es-ES" baseline="0" dirty="0" smtClean="0"/>
              <a:t> </a:t>
            </a:r>
          </a:p>
          <a:p>
            <a:endParaRPr lang="es-ES" baseline="0" dirty="0" smtClean="0"/>
          </a:p>
          <a:p>
            <a:r>
              <a:rPr lang="es-ES" baseline="0" dirty="0" smtClean="0"/>
              <a:t>-NO CONTAMINAR</a:t>
            </a:r>
          </a:p>
          <a:p>
            <a:endParaRPr lang="es-ES" baseline="0" dirty="0" smtClean="0"/>
          </a:p>
          <a:p>
            <a:pPr marL="171450" indent="-171450">
              <a:buFontTx/>
              <a:buChar char="-"/>
            </a:pPr>
            <a:r>
              <a:rPr lang="es-ES" baseline="0" dirty="0" smtClean="0"/>
              <a:t>REUTILIZAR</a:t>
            </a:r>
          </a:p>
          <a:p>
            <a:pPr marL="171450" indent="-171450">
              <a:buFontTx/>
              <a:buChar char="-"/>
            </a:pPr>
            <a:endParaRPr lang="es-ES" dirty="0" smtClean="0"/>
          </a:p>
          <a:p>
            <a:r>
              <a:rPr lang="es-ES" b="0" dirty="0" smtClean="0">
                <a:effectLst/>
              </a:rPr>
              <a:t>El mundo está comenzando a nadar en basura, literalmente; por lo que el vertimiento de sustancias antropogénicas de agua no tratada o </a:t>
            </a:r>
            <a:r>
              <a:rPr lang="es-ES" b="0" dirty="0" err="1" smtClean="0">
                <a:effectLst/>
              </a:rPr>
              <a:t>subtratada</a:t>
            </a:r>
            <a:r>
              <a:rPr lang="es-ES" b="0" dirty="0" smtClean="0">
                <a:effectLst/>
              </a:rPr>
              <a:t> se ha convertido en la causante de muchas enfermedades y problemas de salud. No solamente es un problema para los seres humanos, también lo es para los animales y plantas.</a:t>
            </a:r>
            <a:endParaRPr lang="es-ES" dirty="0" smtClean="0"/>
          </a:p>
          <a:p>
            <a:r>
              <a:rPr lang="es-ES" b="0" dirty="0" smtClean="0">
                <a:effectLst/>
              </a:rPr>
              <a:t>La cantidad de peces que se están muriendo es estremecedora; y muchos de ellos se comercializan con altos grados de plomo. Se estima que las aguas residuales poseen nitrógeno, fósforo, patógenos, aceites, grasas, metales pesados y productos químicos altamente tóxicos.</a:t>
            </a:r>
            <a:endParaRPr lang="es-ES" dirty="0" smtClean="0"/>
          </a:p>
          <a:p>
            <a:r>
              <a:rPr lang="es-ES" b="0" dirty="0" smtClean="0">
                <a:effectLst/>
              </a:rPr>
              <a:t>Además de ser una amenaza para la salud son una gran preocupación para el equilibrio de la naturaleza; pues las sustancias químicas generan disminución del oxígeno en las fuentes de agua naturales por lo que se afecta la vida acuática.</a:t>
            </a:r>
          </a:p>
          <a:p>
            <a:endParaRPr lang="es-ES" b="0" dirty="0" smtClean="0">
              <a:effectLst/>
            </a:endParaRPr>
          </a:p>
          <a:p>
            <a:r>
              <a:rPr lang="es-ES" b="0" dirty="0" smtClean="0">
                <a:effectLst/>
              </a:rPr>
              <a:t>EUTROFIZACIÓN:</a:t>
            </a:r>
          </a:p>
          <a:p>
            <a:r>
              <a:rPr lang="es-ES" dirty="0" smtClean="0">
                <a:effectLst/>
              </a:rPr>
              <a:t>El </a:t>
            </a:r>
            <a:r>
              <a:rPr lang="es-ES" b="1" dirty="0" smtClean="0">
                <a:effectLst/>
              </a:rPr>
              <a:t>exceso de nutrientes</a:t>
            </a:r>
            <a:r>
              <a:rPr lang="es-ES" dirty="0" smtClean="0">
                <a:effectLst/>
              </a:rPr>
              <a:t> en las aguas, tanto de mares como de ríos es un grave problema para la vida acuática, ya que </a:t>
            </a:r>
            <a:r>
              <a:rPr lang="es-ES" b="1" dirty="0" smtClean="0">
                <a:effectLst/>
              </a:rPr>
              <a:t>acaba con la vida de </a:t>
            </a:r>
            <a:r>
              <a:rPr lang="es-ES" b="1" dirty="0" smtClean="0">
                <a:effectLst/>
                <a:hlinkClick r:id="rId3"/>
              </a:rPr>
              <a:t>peces</a:t>
            </a:r>
            <a:r>
              <a:rPr lang="es-ES" b="1" dirty="0" smtClean="0">
                <a:effectLst/>
              </a:rPr>
              <a:t> y </a:t>
            </a:r>
            <a:r>
              <a:rPr lang="es-ES" b="1" dirty="0" smtClean="0">
                <a:effectLst/>
                <a:hlinkClick r:id="rId4"/>
              </a:rPr>
              <a:t>moluscos</a:t>
            </a:r>
            <a:r>
              <a:rPr lang="es-ES" dirty="0" smtClean="0">
                <a:effectLst/>
              </a:rPr>
              <a:t>. En este artículo vamos a hablar de este problema denominado </a:t>
            </a:r>
            <a:r>
              <a:rPr lang="es-ES" b="1" dirty="0" smtClean="0">
                <a:effectLst/>
              </a:rPr>
              <a:t>eutrofización</a:t>
            </a:r>
            <a:r>
              <a:rPr lang="es-ES" dirty="0" smtClean="0">
                <a:effectLst/>
              </a:rPr>
              <a:t>, que afecta tanto al mar como a ríos y lagos, pero que en el blog Mar Sostenible, nos vamos a ceñir a la marina.</a:t>
            </a:r>
          </a:p>
          <a:p>
            <a:r>
              <a:rPr lang="es-ES" dirty="0" smtClean="0">
                <a:effectLst/>
              </a:rPr>
              <a:t>La </a:t>
            </a:r>
            <a:r>
              <a:rPr lang="es-ES" b="1" dirty="0" smtClean="0">
                <a:effectLst/>
                <a:hlinkClick r:id="rId5"/>
              </a:rPr>
              <a:t>eutrofización</a:t>
            </a:r>
            <a:r>
              <a:rPr lang="es-ES" dirty="0" smtClean="0">
                <a:effectLst/>
              </a:rPr>
              <a:t> se produce cuando hay un exceso de nutrientes en las aguas, afectando seriamente al </a:t>
            </a:r>
            <a:r>
              <a:rPr lang="es-ES" b="1" dirty="0" smtClean="0">
                <a:effectLst/>
              </a:rPr>
              <a:t>ecosistema marino</a:t>
            </a:r>
            <a:r>
              <a:rPr lang="es-ES" dirty="0" smtClean="0">
                <a:effectLst/>
              </a:rPr>
              <a:t>, y puede producirse de forma </a:t>
            </a:r>
            <a:r>
              <a:rPr lang="es-ES" b="1" dirty="0" smtClean="0">
                <a:effectLst/>
              </a:rPr>
              <a:t>natural</a:t>
            </a:r>
            <a:r>
              <a:rPr lang="es-ES" dirty="0" smtClean="0">
                <a:effectLst/>
              </a:rPr>
              <a:t>, como por ejemplo las conocidas mareas rojas o puede ser ocasionada por la</a:t>
            </a:r>
            <a:r>
              <a:rPr lang="es-ES" b="1" dirty="0" smtClean="0">
                <a:effectLst/>
              </a:rPr>
              <a:t> actividad humana</a:t>
            </a:r>
            <a:r>
              <a:rPr lang="es-ES" dirty="0" smtClean="0">
                <a:effectLst/>
              </a:rPr>
              <a:t>.</a:t>
            </a:r>
          </a:p>
          <a:p>
            <a:endParaRPr lang="es-ES" b="0" dirty="0" smtClean="0">
              <a:effectLst/>
            </a:endParaRPr>
          </a:p>
          <a:p>
            <a:r>
              <a:rPr lang="es-ES" dirty="0" smtClean="0">
                <a:effectLst/>
              </a:rPr>
              <a:t>La </a:t>
            </a:r>
            <a:r>
              <a:rPr lang="es-ES" b="1" dirty="0" smtClean="0">
                <a:effectLst/>
                <a:hlinkClick r:id="rId6"/>
              </a:rPr>
              <a:t>eutrofización</a:t>
            </a:r>
            <a:r>
              <a:rPr lang="es-ES" dirty="0" smtClean="0">
                <a:effectLst/>
              </a:rPr>
              <a:t> cambia las características del medio natural,</a:t>
            </a:r>
            <a:r>
              <a:rPr lang="es-ES" b="1" dirty="0" smtClean="0">
                <a:effectLst/>
              </a:rPr>
              <a:t> reduciendo la biodiversidad</a:t>
            </a:r>
            <a:r>
              <a:rPr lang="es-ES" dirty="0" smtClean="0">
                <a:effectLst/>
              </a:rPr>
              <a:t>, ya que las especies propias del ecosistema se ven desplazadas por otras especies que se aprovechan del cambio de las condiciones del mismo, lo que además de alterar el ecosistema, genera cuantiosas</a:t>
            </a:r>
            <a:r>
              <a:rPr lang="es-ES" b="1" dirty="0" smtClean="0">
                <a:effectLst/>
              </a:rPr>
              <a:t> pérdidas económicas </a:t>
            </a:r>
            <a:r>
              <a:rPr lang="es-ES" dirty="0" smtClean="0">
                <a:effectLst/>
              </a:rPr>
              <a:t>en las pesquerías próximas a la costa.</a:t>
            </a:r>
          </a:p>
          <a:p>
            <a:r>
              <a:rPr lang="es-ES" dirty="0" smtClean="0">
                <a:effectLst/>
              </a:rPr>
              <a:t>El aporte de nutrientes, que puede ser accidental o continuo, procedente de diversas actividades humanas, como son agricultura, vertidos de plantas de tratamiento de aguas residuales…, lo que provoca un crecimiento enorme de algas, que son fotosintéticas, y que le dan al agua ese color verdoso que ya hemos visto en muchas ocasiones. Estas algas</a:t>
            </a:r>
            <a:r>
              <a:rPr lang="es-ES" b="1" dirty="0" smtClean="0">
                <a:effectLst/>
              </a:rPr>
              <a:t> no permiten el paso de la luz</a:t>
            </a:r>
            <a:r>
              <a:rPr lang="es-ES" dirty="0" smtClean="0">
                <a:effectLst/>
              </a:rPr>
              <a:t> solar a las profundidades que antes del crecimiento exponencial de estas algas alcanzaba.</a:t>
            </a:r>
          </a:p>
          <a:p>
            <a:r>
              <a:rPr lang="es-ES" dirty="0" smtClean="0">
                <a:effectLst/>
              </a:rPr>
              <a:t>Consiguientemente </a:t>
            </a:r>
            <a:r>
              <a:rPr lang="es-ES" b="1" dirty="0" smtClean="0">
                <a:effectLst/>
              </a:rPr>
              <a:t>la vegetación a la que no le llega la luz solar muere</a:t>
            </a:r>
            <a:r>
              <a:rPr lang="es-ES" dirty="0" smtClean="0">
                <a:effectLst/>
              </a:rPr>
              <a:t>, y se precipita al fondo, donde es </a:t>
            </a:r>
            <a:r>
              <a:rPr lang="es-ES" b="1" dirty="0" smtClean="0">
                <a:effectLst/>
              </a:rPr>
              <a:t>descompuesta</a:t>
            </a:r>
            <a:r>
              <a:rPr lang="es-ES" dirty="0" smtClean="0">
                <a:effectLst/>
              </a:rPr>
              <a:t> por bacterias que</a:t>
            </a:r>
            <a:r>
              <a:rPr lang="es-ES" b="1" dirty="0" smtClean="0">
                <a:effectLst/>
              </a:rPr>
              <a:t> consumen oxígeno</a:t>
            </a:r>
            <a:r>
              <a:rPr lang="es-ES" dirty="0" smtClean="0">
                <a:effectLst/>
              </a:rPr>
              <a:t> </a:t>
            </a:r>
            <a:r>
              <a:rPr lang="es-ES" dirty="0" err="1" smtClean="0">
                <a:effectLst/>
              </a:rPr>
              <a:t>imprescidible</a:t>
            </a:r>
            <a:r>
              <a:rPr lang="es-ES" dirty="0" smtClean="0">
                <a:effectLst/>
              </a:rPr>
              <a:t> para la vida de los</a:t>
            </a:r>
            <a:r>
              <a:rPr lang="es-ES" i="1" dirty="0" smtClean="0">
                <a:effectLst/>
              </a:rPr>
              <a:t> peces, crustáceos, moluscos</a:t>
            </a:r>
            <a:r>
              <a:rPr lang="es-ES" dirty="0" smtClean="0">
                <a:effectLst/>
              </a:rPr>
              <a:t>…, con lo que éstos también mueren o se van de la zona afectada. También aparecen especies que precisan menos oxígeno para vivir, con lo cual </a:t>
            </a:r>
            <a:r>
              <a:rPr lang="es-ES" b="1" dirty="0" smtClean="0">
                <a:effectLst/>
              </a:rPr>
              <a:t>se altera el ecosistema</a:t>
            </a:r>
            <a:r>
              <a:rPr lang="es-ES" dirty="0" smtClean="0">
                <a:effectLst/>
              </a:rPr>
              <a:t> inicial.</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4</a:t>
            </a:fld>
            <a:endParaRPr lang="es-ES"/>
          </a:p>
        </p:txBody>
      </p:sp>
    </p:spTree>
    <p:extLst>
      <p:ext uri="{BB962C8B-B14F-4D97-AF65-F5344CB8AC3E}">
        <p14:creationId xmlns:p14="http://schemas.microsoft.com/office/powerpoint/2010/main" val="90968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BASICAMENTE:</a:t>
            </a:r>
            <a:r>
              <a:rPr lang="es-ES" baseline="0" dirty="0" smtClean="0"/>
              <a:t> </a:t>
            </a:r>
          </a:p>
          <a:p>
            <a:endParaRPr lang="es-ES" baseline="0" dirty="0" smtClean="0"/>
          </a:p>
          <a:p>
            <a:r>
              <a:rPr lang="es-ES" baseline="0" dirty="0" smtClean="0"/>
              <a:t>-NO CONTAMINAR</a:t>
            </a:r>
          </a:p>
          <a:p>
            <a:endParaRPr lang="es-ES" baseline="0" dirty="0" smtClean="0"/>
          </a:p>
          <a:p>
            <a:pPr marL="171450" indent="-171450">
              <a:buFontTx/>
              <a:buChar char="-"/>
            </a:pPr>
            <a:r>
              <a:rPr lang="es-ES" baseline="0" dirty="0" smtClean="0"/>
              <a:t>REUTILIZAR</a:t>
            </a:r>
          </a:p>
          <a:p>
            <a:pPr marL="171450" indent="-171450">
              <a:buFontTx/>
              <a:buChar char="-"/>
            </a:pPr>
            <a:endParaRPr lang="es-ES" dirty="0" smtClean="0"/>
          </a:p>
          <a:p>
            <a:r>
              <a:rPr lang="es-ES" b="0" dirty="0" smtClean="0">
                <a:effectLst/>
              </a:rPr>
              <a:t>El mundo está comenzando a nadar en basura, literalmente; por lo que el vertimiento de sustancias antropogénicas de agua no tratada o </a:t>
            </a:r>
            <a:r>
              <a:rPr lang="es-ES" b="0" dirty="0" err="1" smtClean="0">
                <a:effectLst/>
              </a:rPr>
              <a:t>subtratada</a:t>
            </a:r>
            <a:r>
              <a:rPr lang="es-ES" b="0" dirty="0" smtClean="0">
                <a:effectLst/>
              </a:rPr>
              <a:t> se ha convertido en la causante de muchas enfermedades y problemas de salud. No solamente es un problema para los seres humanos, también lo es para los animales y plantas.</a:t>
            </a:r>
            <a:endParaRPr lang="es-ES" dirty="0" smtClean="0"/>
          </a:p>
          <a:p>
            <a:r>
              <a:rPr lang="es-ES" b="0" dirty="0" smtClean="0">
                <a:effectLst/>
              </a:rPr>
              <a:t>La cantidad de peces que se están muriendo es estremecedora; y muchos de ellos se comercializan con altos grados de plomo. Se estima que las aguas residuales poseen nitrógeno, fósforo, patógenos, aceites, grasas, metales pesados y productos químicos altamente tóxicos.</a:t>
            </a:r>
            <a:endParaRPr lang="es-ES" dirty="0" smtClean="0"/>
          </a:p>
          <a:p>
            <a:r>
              <a:rPr lang="es-ES" b="0" dirty="0" smtClean="0">
                <a:effectLst/>
              </a:rPr>
              <a:t>Además de ser una amenaza para la salud son una gran preocupación para el equilibrio de la naturaleza; pues las sustancias químicas generan disminución del oxígeno en las fuentes de agua naturales por lo que se afecta la vida acuática.</a:t>
            </a:r>
          </a:p>
          <a:p>
            <a:endParaRPr lang="es-ES" b="0" dirty="0" smtClean="0">
              <a:effectLst/>
            </a:endParaRPr>
          </a:p>
          <a:p>
            <a:r>
              <a:rPr lang="es-ES" b="0" dirty="0" smtClean="0">
                <a:effectLst/>
              </a:rPr>
              <a:t>EUTROFIZACIÓN:</a:t>
            </a:r>
          </a:p>
          <a:p>
            <a:r>
              <a:rPr lang="es-ES" dirty="0" smtClean="0">
                <a:effectLst/>
              </a:rPr>
              <a:t>El </a:t>
            </a:r>
            <a:r>
              <a:rPr lang="es-ES" b="1" dirty="0" smtClean="0">
                <a:effectLst/>
              </a:rPr>
              <a:t>exceso de nutrientes</a:t>
            </a:r>
            <a:r>
              <a:rPr lang="es-ES" dirty="0" smtClean="0">
                <a:effectLst/>
              </a:rPr>
              <a:t> en las aguas, tanto de mares como de ríos es un grave problema para la vida acuática, ya que </a:t>
            </a:r>
            <a:r>
              <a:rPr lang="es-ES" b="1" dirty="0" smtClean="0">
                <a:effectLst/>
              </a:rPr>
              <a:t>acaba con la vida de </a:t>
            </a:r>
            <a:r>
              <a:rPr lang="es-ES" b="1" dirty="0" smtClean="0">
                <a:effectLst/>
                <a:hlinkClick r:id="rId3"/>
              </a:rPr>
              <a:t>peces</a:t>
            </a:r>
            <a:r>
              <a:rPr lang="es-ES" b="1" dirty="0" smtClean="0">
                <a:effectLst/>
              </a:rPr>
              <a:t> y </a:t>
            </a:r>
            <a:r>
              <a:rPr lang="es-ES" b="1" dirty="0" smtClean="0">
                <a:effectLst/>
                <a:hlinkClick r:id="rId4"/>
              </a:rPr>
              <a:t>moluscos</a:t>
            </a:r>
            <a:r>
              <a:rPr lang="es-ES" dirty="0" smtClean="0">
                <a:effectLst/>
              </a:rPr>
              <a:t>. En este artículo vamos a hablar de este problema denominado </a:t>
            </a:r>
            <a:r>
              <a:rPr lang="es-ES" b="1" dirty="0" smtClean="0">
                <a:effectLst/>
              </a:rPr>
              <a:t>eutrofización</a:t>
            </a:r>
            <a:r>
              <a:rPr lang="es-ES" dirty="0" smtClean="0">
                <a:effectLst/>
              </a:rPr>
              <a:t>, que afecta tanto al mar como a ríos y lagos, pero que en el blog Mar Sostenible, nos vamos a ceñir a la marina.</a:t>
            </a:r>
          </a:p>
          <a:p>
            <a:r>
              <a:rPr lang="es-ES" dirty="0" smtClean="0">
                <a:effectLst/>
              </a:rPr>
              <a:t>La </a:t>
            </a:r>
            <a:r>
              <a:rPr lang="es-ES" b="1" dirty="0" smtClean="0">
                <a:effectLst/>
                <a:hlinkClick r:id="rId5"/>
              </a:rPr>
              <a:t>eutrofización</a:t>
            </a:r>
            <a:r>
              <a:rPr lang="es-ES" dirty="0" smtClean="0">
                <a:effectLst/>
              </a:rPr>
              <a:t> se produce cuando hay un exceso de nutrientes en las aguas, afectando seriamente al </a:t>
            </a:r>
            <a:r>
              <a:rPr lang="es-ES" b="1" dirty="0" smtClean="0">
                <a:effectLst/>
              </a:rPr>
              <a:t>ecosistema marino</a:t>
            </a:r>
            <a:r>
              <a:rPr lang="es-ES" dirty="0" smtClean="0">
                <a:effectLst/>
              </a:rPr>
              <a:t>, y puede producirse de forma </a:t>
            </a:r>
            <a:r>
              <a:rPr lang="es-ES" b="1" dirty="0" smtClean="0">
                <a:effectLst/>
              </a:rPr>
              <a:t>natural</a:t>
            </a:r>
            <a:r>
              <a:rPr lang="es-ES" dirty="0" smtClean="0">
                <a:effectLst/>
              </a:rPr>
              <a:t>, como por ejemplo las conocidas mareas rojas o puede ser ocasionada por la</a:t>
            </a:r>
            <a:r>
              <a:rPr lang="es-ES" b="1" dirty="0" smtClean="0">
                <a:effectLst/>
              </a:rPr>
              <a:t> actividad humana</a:t>
            </a:r>
            <a:r>
              <a:rPr lang="es-ES" dirty="0" smtClean="0">
                <a:effectLst/>
              </a:rPr>
              <a:t>.</a:t>
            </a:r>
          </a:p>
          <a:p>
            <a:endParaRPr lang="es-ES" b="0" dirty="0" smtClean="0">
              <a:effectLst/>
            </a:endParaRPr>
          </a:p>
          <a:p>
            <a:r>
              <a:rPr lang="es-ES" dirty="0" smtClean="0">
                <a:effectLst/>
              </a:rPr>
              <a:t>La </a:t>
            </a:r>
            <a:r>
              <a:rPr lang="es-ES" b="1" dirty="0" smtClean="0">
                <a:effectLst/>
                <a:hlinkClick r:id="rId6"/>
              </a:rPr>
              <a:t>eutrofización</a:t>
            </a:r>
            <a:r>
              <a:rPr lang="es-ES" dirty="0" smtClean="0">
                <a:effectLst/>
              </a:rPr>
              <a:t> cambia las características del medio natural,</a:t>
            </a:r>
            <a:r>
              <a:rPr lang="es-ES" b="1" dirty="0" smtClean="0">
                <a:effectLst/>
              </a:rPr>
              <a:t> reduciendo la biodiversidad</a:t>
            </a:r>
            <a:r>
              <a:rPr lang="es-ES" dirty="0" smtClean="0">
                <a:effectLst/>
              </a:rPr>
              <a:t>, ya que las especies propias del ecosistema se ven desplazadas por otras especies que se aprovechan del cambio de las condiciones del mismo, lo que además de alterar el ecosistema, genera cuantiosas</a:t>
            </a:r>
            <a:r>
              <a:rPr lang="es-ES" b="1" dirty="0" smtClean="0">
                <a:effectLst/>
              </a:rPr>
              <a:t> pérdidas económicas </a:t>
            </a:r>
            <a:r>
              <a:rPr lang="es-ES" dirty="0" smtClean="0">
                <a:effectLst/>
              </a:rPr>
              <a:t>en las pesquerías próximas a la costa.</a:t>
            </a:r>
          </a:p>
          <a:p>
            <a:r>
              <a:rPr lang="es-ES" dirty="0" smtClean="0">
                <a:effectLst/>
              </a:rPr>
              <a:t>El aporte de nutrientes, que puede ser accidental o continuo, procedente de diversas actividades humanas, como son agricultura, vertidos de plantas de tratamiento de aguas residuales…, lo que provoca un crecimiento enorme de algas, que son fotosintéticas, y que le dan al agua ese color verdoso que ya hemos visto en muchas ocasiones. Estas algas</a:t>
            </a:r>
            <a:r>
              <a:rPr lang="es-ES" b="1" dirty="0" smtClean="0">
                <a:effectLst/>
              </a:rPr>
              <a:t> no permiten el paso de la luz</a:t>
            </a:r>
            <a:r>
              <a:rPr lang="es-ES" dirty="0" smtClean="0">
                <a:effectLst/>
              </a:rPr>
              <a:t> solar a las profundidades que antes del crecimiento exponencial de estas algas alcanzaba.</a:t>
            </a:r>
          </a:p>
          <a:p>
            <a:r>
              <a:rPr lang="es-ES" dirty="0" smtClean="0">
                <a:effectLst/>
              </a:rPr>
              <a:t>Consiguientemente </a:t>
            </a:r>
            <a:r>
              <a:rPr lang="es-ES" b="1" dirty="0" smtClean="0">
                <a:effectLst/>
              </a:rPr>
              <a:t>la vegetación a la que no le llega la luz solar muere</a:t>
            </a:r>
            <a:r>
              <a:rPr lang="es-ES" dirty="0" smtClean="0">
                <a:effectLst/>
              </a:rPr>
              <a:t>, y se precipita al fondo, donde es </a:t>
            </a:r>
            <a:r>
              <a:rPr lang="es-ES" b="1" dirty="0" smtClean="0">
                <a:effectLst/>
              </a:rPr>
              <a:t>descompuesta</a:t>
            </a:r>
            <a:r>
              <a:rPr lang="es-ES" dirty="0" smtClean="0">
                <a:effectLst/>
              </a:rPr>
              <a:t> por bacterias que</a:t>
            </a:r>
            <a:r>
              <a:rPr lang="es-ES" b="1" dirty="0" smtClean="0">
                <a:effectLst/>
              </a:rPr>
              <a:t> consumen oxígeno</a:t>
            </a:r>
            <a:r>
              <a:rPr lang="es-ES" dirty="0" smtClean="0">
                <a:effectLst/>
              </a:rPr>
              <a:t> </a:t>
            </a:r>
            <a:r>
              <a:rPr lang="es-ES" dirty="0" err="1" smtClean="0">
                <a:effectLst/>
              </a:rPr>
              <a:t>imprescidible</a:t>
            </a:r>
            <a:r>
              <a:rPr lang="es-ES" dirty="0" smtClean="0">
                <a:effectLst/>
              </a:rPr>
              <a:t> para la vida de los</a:t>
            </a:r>
            <a:r>
              <a:rPr lang="es-ES" i="1" dirty="0" smtClean="0">
                <a:effectLst/>
              </a:rPr>
              <a:t> peces, crustáceos, moluscos</a:t>
            </a:r>
            <a:r>
              <a:rPr lang="es-ES" dirty="0" smtClean="0">
                <a:effectLst/>
              </a:rPr>
              <a:t>…, con lo que éstos también mueren o se van de la zona afectada. También aparecen especies que precisan menos oxígeno para vivir, con lo cual </a:t>
            </a:r>
            <a:r>
              <a:rPr lang="es-ES" b="1" dirty="0" smtClean="0">
                <a:effectLst/>
              </a:rPr>
              <a:t>se altera el ecosistema</a:t>
            </a:r>
            <a:r>
              <a:rPr lang="es-ES" dirty="0" smtClean="0">
                <a:effectLst/>
              </a:rPr>
              <a:t> inicial.</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5</a:t>
            </a:fld>
            <a:endParaRPr lang="es-ES"/>
          </a:p>
        </p:txBody>
      </p:sp>
    </p:spTree>
    <p:extLst>
      <p:ext uri="{BB962C8B-B14F-4D97-AF65-F5344CB8AC3E}">
        <p14:creationId xmlns:p14="http://schemas.microsoft.com/office/powerpoint/2010/main" val="44221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¿QUÉ ES LA DQO (DEMANDA QUÍMICA DE OXÍGENO)?</a:t>
            </a:r>
          </a:p>
          <a:p>
            <a:r>
              <a:rPr lang="es-ES" dirty="0" smtClean="0"/>
              <a:t>La DQO es </a:t>
            </a:r>
            <a:r>
              <a:rPr lang="es-ES" b="1" dirty="0" smtClean="0"/>
              <a:t>“la cantidad de oxígeno necesario para oxidar la materia orgánica por medios químicos y convertirla en dióxido de carbono y agua”</a:t>
            </a:r>
            <a:r>
              <a:rPr lang="es-ES" dirty="0" smtClean="0"/>
              <a:t>.</a:t>
            </a:r>
          </a:p>
          <a:p>
            <a:r>
              <a:rPr lang="es-ES" dirty="0" smtClean="0"/>
              <a:t>La DQO se utiliza para medir el grado de contaminación y se expresa en miligramos de oxígeno </a:t>
            </a:r>
            <a:r>
              <a:rPr lang="es-ES" dirty="0" err="1" smtClean="0"/>
              <a:t>diatómico</a:t>
            </a:r>
            <a:r>
              <a:rPr lang="es-ES" dirty="0" smtClean="0"/>
              <a:t> por litro (mgO2/l).</a:t>
            </a:r>
          </a:p>
          <a:p>
            <a:r>
              <a:rPr lang="es-ES" b="1" dirty="0" smtClean="0"/>
              <a:t>Cuanto mayor es la DQO más contaminante es la muestra.</a:t>
            </a:r>
            <a:endParaRPr lang="es-ES" dirty="0" smtClean="0"/>
          </a:p>
          <a:p>
            <a:r>
              <a:rPr lang="es-ES" dirty="0" smtClean="0"/>
              <a:t>Las concentraciones de DQO en las aguas residuales industriales pueden tener unos valores entre 50 y 2000 mgO2/l, aunque es frecuente, según el tipo de industria, valores de 5000, 1000 e incluso más altos.</a:t>
            </a:r>
          </a:p>
          <a:p>
            <a:r>
              <a:rPr lang="es-ES" dirty="0" smtClean="0"/>
              <a:t/>
            </a:r>
            <a:br>
              <a:rPr lang="es-ES" dirty="0" smtClean="0"/>
            </a:br>
            <a:r>
              <a:rPr lang="es-ES" b="1" dirty="0" smtClean="0"/>
              <a:t>¿QUE ES LA DBO (DEMANDA BIOLÓGICA DE OXÍGENO)?</a:t>
            </a:r>
          </a:p>
          <a:p>
            <a:r>
              <a:rPr lang="es-ES" dirty="0" smtClean="0"/>
              <a:t>La D.B.O. es </a:t>
            </a:r>
            <a:r>
              <a:rPr lang="es-ES" b="1" dirty="0" smtClean="0"/>
              <a:t>“la cantidad de oxígeno que los microorganismos, especialmente bacterias (</a:t>
            </a:r>
            <a:r>
              <a:rPr lang="es-ES" b="1" dirty="0" err="1" smtClean="0"/>
              <a:t>aeróbias</a:t>
            </a:r>
            <a:r>
              <a:rPr lang="es-ES" b="1" dirty="0" smtClean="0"/>
              <a:t> o anaerobias facultativas: </a:t>
            </a:r>
            <a:r>
              <a:rPr lang="es-ES" b="1" dirty="0" err="1" smtClean="0"/>
              <a:t>Pseudomonas</a:t>
            </a:r>
            <a:r>
              <a:rPr lang="es-ES" b="1" dirty="0" smtClean="0"/>
              <a:t>, </a:t>
            </a:r>
            <a:r>
              <a:rPr lang="es-ES" b="1" dirty="0" err="1" smtClean="0"/>
              <a:t>Escherichia</a:t>
            </a:r>
            <a:r>
              <a:rPr lang="es-ES" b="1" dirty="0" smtClean="0"/>
              <a:t>, </a:t>
            </a:r>
            <a:r>
              <a:rPr lang="es-ES" b="1" dirty="0" err="1" smtClean="0"/>
              <a:t>Aerobacter</a:t>
            </a:r>
            <a:r>
              <a:rPr lang="es-ES" b="1" dirty="0" smtClean="0"/>
              <a:t>, </a:t>
            </a:r>
            <a:r>
              <a:rPr lang="es-ES" b="1" dirty="0" err="1" smtClean="0"/>
              <a:t>Bacillus</a:t>
            </a:r>
            <a:r>
              <a:rPr lang="es-ES" b="1" dirty="0" smtClean="0"/>
              <a:t>), hongos y plancton, consumen durante la degradación de las sustancias orgánicas contenidas en la muestra”</a:t>
            </a:r>
            <a:r>
              <a:rPr lang="es-ES" dirty="0" smtClean="0"/>
              <a:t>. </a:t>
            </a:r>
          </a:p>
          <a:p>
            <a:r>
              <a:rPr lang="es-ES" dirty="0" smtClean="0"/>
              <a:t>La DBO se utiliza para medir el grado de contaminación y se expresa en miligramos de oxígeno </a:t>
            </a:r>
            <a:r>
              <a:rPr lang="es-ES" dirty="0" err="1" smtClean="0"/>
              <a:t>diatómico</a:t>
            </a:r>
            <a:r>
              <a:rPr lang="es-ES" dirty="0" smtClean="0"/>
              <a:t> por litro (mgO2/l). Como el proceso de descomposición varía según la temperatura, este análisis se realiza en forma estándar  durante cinco días a 20 </a:t>
            </a:r>
            <a:r>
              <a:rPr lang="es-ES" dirty="0" err="1" smtClean="0"/>
              <a:t>ºC</a:t>
            </a:r>
            <a:r>
              <a:rPr lang="es-ES" dirty="0" smtClean="0"/>
              <a:t>; esto se indica como D.B.O5.</a:t>
            </a:r>
          </a:p>
          <a:p>
            <a:r>
              <a:rPr lang="es-ES" dirty="0" smtClean="0"/>
              <a:t>El valor de la D. Q. O. siempre será superior al de la D. B. O. debido a que muchas sustancias orgánicas pueden oxidarse químicamente pero no biológicamente.</a:t>
            </a:r>
          </a:p>
          <a:p>
            <a:r>
              <a:rPr lang="es-ES" dirty="0" smtClean="0"/>
              <a:t>La diferencia es que los gramos o miligramos de oxígeno se refieren, en el caso de la D. B. O., a los requeridos por la degradación biológica de la materia orgánica; mientras que en el caso de la D. Q. O. representan los necesarios para la degradación química de la materia orgánica</a:t>
            </a:r>
          </a:p>
          <a:p>
            <a:r>
              <a:rPr lang="es-ES" dirty="0" smtClean="0"/>
              <a:t>La relación entre la DBO5 y la DQO nos da una idea del nivel de contaminación de las aguas. (DBO5/DQO)</a:t>
            </a:r>
          </a:p>
          <a:p>
            <a:r>
              <a:rPr lang="es-ES" dirty="0" smtClean="0"/>
              <a:t>Si la relación (DBO5/DQO)&lt;0,2 entonces hablamos de unos vertidos de naturaleza industrial, poco biodegradables y son convenientes los tratamientos físico-químicos.</a:t>
            </a:r>
          </a:p>
          <a:p>
            <a:r>
              <a:rPr lang="es-ES" dirty="0" smtClean="0"/>
              <a:t/>
            </a:r>
            <a:br>
              <a:rPr lang="es-ES" dirty="0" smtClean="0"/>
            </a:br>
            <a:r>
              <a:rPr lang="es-ES" dirty="0" smtClean="0"/>
              <a:t>Si la relación (DBO5/DQO)&gt;0,5 entonces hablamos de unos vertidos de naturaleza urbana, o clasificables como urbanos y tanto más biodegradables, conforme esa relación sea mayor. Estas aguas residuales, puede ser tratadas mediante tratamientos biológicos.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t>Composición del agua residual importante para el diseño</a:t>
            </a:r>
          </a:p>
          <a:p>
            <a:r>
              <a:rPr lang="es-ES" dirty="0" smtClean="0"/>
              <a:t>Este es el primer elemento que se debe tomar en cuenta y es clave para el diseño de plantas de tratamiento de aguas residuales. Esto sea que el agua residual provenga del uso humano, industrial o agrícola. En cada caso será diferente la composición del agua, lo que implica distintos modelos de tratamiento y operación de la planta.</a:t>
            </a:r>
          </a:p>
          <a:p>
            <a:r>
              <a:rPr lang="es-ES" dirty="0" smtClean="0"/>
              <a:t>Es importante tomar en cuenta la </a:t>
            </a:r>
            <a:r>
              <a:rPr lang="es-ES" b="1" dirty="0" smtClean="0"/>
              <a:t>presencia de desechos orgánicos</a:t>
            </a:r>
            <a:r>
              <a:rPr lang="es-ES" dirty="0" smtClean="0"/>
              <a:t>, elementos domésticos como material sólido y jabones. También, las sustancias presentes que pueden imposibilitar el desarrollo de bacterias para un tratamiento biológico. Estas podrían ser productos químicos, pesticidas o venenos.</a:t>
            </a:r>
          </a:p>
          <a:p>
            <a:r>
              <a:rPr lang="es-ES" b="1" dirty="0" smtClean="0"/>
              <a:t>Procesos tecnológicos</a:t>
            </a:r>
          </a:p>
          <a:p>
            <a:r>
              <a:rPr lang="es-ES" dirty="0" smtClean="0"/>
              <a:t>Lo que determina el sistema que será usado es la composición del agua residual. El agua, para la mayoría de las plantas, tendrá desechos humanos de las ciudades, por lo que será fundamental el </a:t>
            </a:r>
            <a:r>
              <a:rPr lang="es-ES" b="1" dirty="0" smtClean="0"/>
              <a:t>tratamiento biológico</a:t>
            </a:r>
            <a:r>
              <a:rPr lang="es-ES" dirty="0" smtClean="0"/>
              <a:t> con sistema anaeróbico. También, se debe tomar en cuenta el grado de descontaminación que se quiere lograr con los procesos.</a:t>
            </a:r>
          </a:p>
          <a:p>
            <a:r>
              <a:rPr lang="es-ES" dirty="0" smtClean="0"/>
              <a:t>Esto dependerá de los usos que se dará al producto final. Si el agua va a ser destinada para uso agrícola, no son necesarios mayores niveles de purificación, más bien puede ser favorable la presencia de componentes orgánicos.</a:t>
            </a:r>
          </a:p>
          <a:p>
            <a:r>
              <a:rPr lang="es-ES" dirty="0" smtClean="0"/>
              <a:t>Además, es fundamental que se consideren los siguientes puntos en el diseño de </a:t>
            </a:r>
            <a:r>
              <a:rPr lang="es-ES" b="1" dirty="0" smtClean="0"/>
              <a:t>plantas tratadoras de agua residual</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6</a:t>
            </a:fld>
            <a:endParaRPr lang="es-ES"/>
          </a:p>
        </p:txBody>
      </p:sp>
    </p:spTree>
    <p:extLst>
      <p:ext uri="{BB962C8B-B14F-4D97-AF65-F5344CB8AC3E}">
        <p14:creationId xmlns:p14="http://schemas.microsoft.com/office/powerpoint/2010/main" val="221292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t>Composición del agua residual importante para el diseño</a:t>
            </a:r>
          </a:p>
          <a:p>
            <a:r>
              <a:rPr lang="es-ES" dirty="0" smtClean="0"/>
              <a:t>Este es el primer elemento que se debe tomar en cuenta y es clave para el diseño de plantas de tratamiento de aguas residuales. Esto sea que el agua residual provenga del uso humano, industrial o agrícola. En cada caso será diferente la composición del agua, lo que implica distintos modelos de tratamiento y operación de la planta.</a:t>
            </a:r>
          </a:p>
          <a:p>
            <a:r>
              <a:rPr lang="es-ES" dirty="0" smtClean="0"/>
              <a:t>Es importante tomar en cuenta la </a:t>
            </a:r>
            <a:r>
              <a:rPr lang="es-ES" b="1" dirty="0" smtClean="0"/>
              <a:t>presencia de desechos orgánicos</a:t>
            </a:r>
            <a:r>
              <a:rPr lang="es-ES" dirty="0" smtClean="0"/>
              <a:t>, elementos domésticos como material sólido y jabones. También, las sustancias presentes que pueden imposibilitar el desarrollo de bacterias para un tratamiento biológico. Estas podrían ser productos químicos, pesticidas o venenos.</a:t>
            </a:r>
          </a:p>
          <a:p>
            <a:r>
              <a:rPr lang="es-ES" b="1" dirty="0" smtClean="0"/>
              <a:t>Procesos tecnológicos</a:t>
            </a:r>
          </a:p>
          <a:p>
            <a:r>
              <a:rPr lang="es-ES" dirty="0" smtClean="0"/>
              <a:t>Lo que determina el sistema que será usado es la composición del agua residual. El agua, para la mayoría de las plantas, tendrá desechos humanos de las ciudades, por lo que será fundamental el </a:t>
            </a:r>
            <a:r>
              <a:rPr lang="es-ES" b="1" dirty="0" smtClean="0"/>
              <a:t>tratamiento biológico</a:t>
            </a:r>
            <a:r>
              <a:rPr lang="es-ES" dirty="0" smtClean="0"/>
              <a:t> con sistema anaeróbico. También, se debe tomar en cuenta el grado de descontaminación que se quiere lograr con los procesos.</a:t>
            </a:r>
          </a:p>
          <a:p>
            <a:r>
              <a:rPr lang="es-ES" dirty="0" smtClean="0"/>
              <a:t>Esto dependerá de los usos que se dará al producto final. Si el agua va a ser destinada para uso agrícola, no son necesarios mayores niveles de purificación, más bien puede ser favorable la presencia de componentes orgánicos.</a:t>
            </a:r>
          </a:p>
          <a:p>
            <a:r>
              <a:rPr lang="es-ES" dirty="0" smtClean="0"/>
              <a:t>Además, es fundamental que se consideren los siguientes puntos en el diseño de </a:t>
            </a:r>
            <a:r>
              <a:rPr lang="es-ES" b="1" dirty="0" smtClean="0"/>
              <a:t>plantas tratadoras de agua residual</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7</a:t>
            </a:fld>
            <a:endParaRPr lang="es-ES"/>
          </a:p>
        </p:txBody>
      </p:sp>
    </p:spTree>
    <p:extLst>
      <p:ext uri="{BB962C8B-B14F-4D97-AF65-F5344CB8AC3E}">
        <p14:creationId xmlns:p14="http://schemas.microsoft.com/office/powerpoint/2010/main" val="163011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Es una</a:t>
            </a:r>
            <a:r>
              <a:rPr lang="es-ES" dirty="0" smtClean="0"/>
              <a:t> </a:t>
            </a:r>
            <a:r>
              <a:rPr lang="es-ES" b="1" dirty="0" smtClean="0"/>
              <a:t>instalación</a:t>
            </a:r>
            <a:r>
              <a:rPr lang="es-ES" dirty="0" smtClean="0"/>
              <a:t> que cuenta con sistemas diseñados especialmente para </a:t>
            </a:r>
            <a:r>
              <a:rPr lang="es-ES" b="1" dirty="0" smtClean="0"/>
              <a:t>retirar los contaminantes</a:t>
            </a:r>
            <a:r>
              <a:rPr lang="es-ES" dirty="0" smtClean="0"/>
              <a:t> que son vertidos en el agua. Esto con el objetivo de hacer que el agua no represente un riesgo a la salud o al medio ambiente al ser incorporada a un cuerpo lacustre natural (mares, lagos o ríos). Asimismo, ser rehusada en otras actividades de la vida cotidiana con la excepción del consumo humano, es decir, no para ser ingerida o para aseo personal.</a:t>
            </a:r>
          </a:p>
          <a:p>
            <a:r>
              <a:rPr lang="es-ES" dirty="0" smtClean="0"/>
              <a:t>Estas plantas </a:t>
            </a:r>
            <a:r>
              <a:rPr lang="es-ES" b="1" dirty="0" smtClean="0"/>
              <a:t>trabajan las aguas negras</a:t>
            </a:r>
            <a:r>
              <a:rPr lang="es-ES" dirty="0" smtClean="0"/>
              <a:t> o residuales de fábricas, empresas, bodegas e incluso grandes comunidades. Llevan a cabo procesos físicos, químicos y biológicos. Estos permiten la eliminación de los distintos agentes contaminantes que están presentes en el agua que es usada y desechada por las personas.</a:t>
            </a:r>
          </a:p>
          <a:p>
            <a:r>
              <a:rPr lang="es-ES" dirty="0" smtClean="0"/>
              <a:t>El óptimo funcionamiento de la </a:t>
            </a:r>
            <a:r>
              <a:rPr lang="es-ES" b="1" dirty="0" smtClean="0"/>
              <a:t>planta de tratamiento</a:t>
            </a:r>
            <a:r>
              <a:rPr lang="es-ES" dirty="0" smtClean="0"/>
              <a:t> en cada una de sus etapas, es fundamental para que el resultado final cumpla con los requerimientos puntualizados a nivel ambiental. El nivel de descontaminación del agua depende de la calidad en los métodos que se realicen en la planta. No olvidando que el objetivo principal del procedimiento es suministrar agua depurada a los afluentes naturales.</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8</a:t>
            </a:fld>
            <a:endParaRPr lang="es-ES"/>
          </a:p>
        </p:txBody>
      </p:sp>
    </p:spTree>
    <p:extLst>
      <p:ext uri="{BB962C8B-B14F-4D97-AF65-F5344CB8AC3E}">
        <p14:creationId xmlns:p14="http://schemas.microsoft.com/office/powerpoint/2010/main" val="357483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effectLst/>
              </a:rPr>
              <a:t>La mala costumbre</a:t>
            </a:r>
          </a:p>
          <a:p>
            <a:r>
              <a:rPr lang="es-ES" dirty="0" smtClean="0">
                <a:effectLst/>
              </a:rPr>
              <a:t>La práctica de arrojar toallitas húmedas y otros productos de desecho como: bastoncillos, preservativos, tiritas, compresas, etc., al WC genera problemas técnicos, económicos y medioambientales.</a:t>
            </a:r>
          </a:p>
          <a:p>
            <a:endParaRPr lang="es-E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t>Separación de grandes sólidos (pozo de gruesos)</a:t>
            </a:r>
          </a:p>
          <a:p>
            <a:endParaRPr lang="es-ES" dirty="0" smtClean="0"/>
          </a:p>
          <a:p>
            <a:r>
              <a:rPr lang="es-ES" b="1" dirty="0" smtClean="0"/>
              <a:t>Desbaste.</a:t>
            </a:r>
            <a:r>
              <a:rPr lang="es-ES" b="1" baseline="0" dirty="0" smtClean="0"/>
              <a:t> </a:t>
            </a:r>
            <a:r>
              <a:rPr lang="es-ES" dirty="0" smtClean="0"/>
              <a:t>Los objetivos en este paso son: </a:t>
            </a:r>
          </a:p>
          <a:p>
            <a:r>
              <a:rPr lang="es-ES" dirty="0" smtClean="0"/>
              <a:t>Proteger a la E.D.A.R. de la posible llegada intempestiva de grandes objetos capaces de provocar obstrucciones en las distintas unidades de la instalación.</a:t>
            </a:r>
          </a:p>
          <a:p>
            <a:r>
              <a:rPr lang="es-ES" dirty="0" smtClean="0"/>
              <a:t>Separar y evacuar fácilmente las materias voluminosas arrastradas por el agua, que podrían disminuir la eficacia de los tratamientos posteriores.</a:t>
            </a:r>
          </a:p>
          <a:p>
            <a:r>
              <a:rPr lang="es-ES" dirty="0" smtClean="0"/>
              <a:t>Esta operación consiste en hacer pasar el agua residual a través de una reja. De esta forma, el desbaste se clasifica según la separación entre los barrotes de la reja en: </a:t>
            </a:r>
          </a:p>
          <a:p>
            <a:r>
              <a:rPr lang="es-ES" dirty="0" smtClean="0"/>
              <a:t>Desbaste fino: con separación libre entre barrotes de 10-25 </a:t>
            </a:r>
            <a:r>
              <a:rPr lang="es-ES" dirty="0" err="1" smtClean="0"/>
              <a:t>mm.</a:t>
            </a:r>
            <a:endParaRPr lang="es-ES" dirty="0" smtClean="0"/>
          </a:p>
          <a:p>
            <a:r>
              <a:rPr lang="es-ES" dirty="0" smtClean="0"/>
              <a:t>Desbaste grueso: con separación libre entre barrotes de 50-100 </a:t>
            </a:r>
            <a:r>
              <a:rPr lang="es-ES" dirty="0" err="1" smtClean="0"/>
              <a:t>mm.</a:t>
            </a:r>
            <a:r>
              <a:rPr lang="es-ES" dirty="0" smtClean="0"/>
              <a:t> </a:t>
            </a:r>
          </a:p>
          <a:p>
            <a:endParaRPr lang="es-ES" b="1" dirty="0" smtClean="0"/>
          </a:p>
          <a:p>
            <a:endParaRPr lang="es-ES" b="1" dirty="0" smtClean="0"/>
          </a:p>
          <a:p>
            <a:r>
              <a:rPr lang="es-ES" b="1" dirty="0" smtClean="0"/>
              <a:t>Tamizado</a:t>
            </a:r>
          </a:p>
          <a:p>
            <a:r>
              <a:rPr lang="es-ES" dirty="0" smtClean="0"/>
              <a:t>Consiste en una filtración sobre soporte delgado, y sus objetivos son los mismos que se pretenden con el desbaste, es decir, la eliminación de materia que por su tamaño pueda interferir en los tratamientos posteriores. Según las dimensiones de los orificios de paso del tamiz, se </a:t>
            </a:r>
            <a:endParaRPr lang="es-ES" b="1" dirty="0" smtClean="0"/>
          </a:p>
          <a:p>
            <a:endParaRPr lang="es-ES" b="1" dirty="0" smtClean="0"/>
          </a:p>
          <a:p>
            <a:r>
              <a:rPr lang="es-ES" b="1" dirty="0" smtClean="0"/>
              <a:t>Desarenado</a:t>
            </a:r>
          </a:p>
          <a:p>
            <a:r>
              <a:rPr lang="es-ES" dirty="0" smtClean="0"/>
              <a:t>El objetivo de esta operación es eliminar todas aquellas partículas de granulometría superior a 200 micras, con el fin de evitar que se produzcan sedimentos en los canales y conducciones, para proteger las bombas y otros aparatos contra la abrasión, y para evitar sobrecargas en las fases de tratamiento siguiente.</a:t>
            </a:r>
            <a:endParaRPr lang="es-ES" dirty="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9</a:t>
            </a:fld>
            <a:endParaRPr lang="es-ES"/>
          </a:p>
        </p:txBody>
      </p:sp>
    </p:spTree>
    <p:extLst>
      <p:ext uri="{BB962C8B-B14F-4D97-AF65-F5344CB8AC3E}">
        <p14:creationId xmlns:p14="http://schemas.microsoft.com/office/powerpoint/2010/main" val="405372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effectLst/>
              </a:rPr>
              <a:t>La mala costumbre</a:t>
            </a:r>
          </a:p>
          <a:p>
            <a:r>
              <a:rPr lang="es-ES" dirty="0" smtClean="0">
                <a:effectLst/>
              </a:rPr>
              <a:t>La práctica de arrojar toallitas húmedas y otros productos de desecho como: bastoncillos, preservativos, tiritas, compresas, etc., al WC genera problemas técnicos, económicos y medioambientales.</a:t>
            </a:r>
          </a:p>
          <a:p>
            <a:endParaRPr lang="es-ES" b="1" dirty="0" smtClean="0"/>
          </a:p>
        </p:txBody>
      </p:sp>
      <p:sp>
        <p:nvSpPr>
          <p:cNvPr id="4" name="Marcador de número de diapositiva 3"/>
          <p:cNvSpPr>
            <a:spLocks noGrp="1"/>
          </p:cNvSpPr>
          <p:nvPr>
            <p:ph type="sldNum" sz="quarter" idx="10"/>
          </p:nvPr>
        </p:nvSpPr>
        <p:spPr/>
        <p:txBody>
          <a:bodyPr/>
          <a:lstStyle/>
          <a:p>
            <a:fld id="{51B695EB-76C7-4F9C-8EC8-43A6D09A543F}" type="slidenum">
              <a:rPr lang="es-ES" smtClean="0"/>
              <a:t>10</a:t>
            </a:fld>
            <a:endParaRPr lang="es-ES"/>
          </a:p>
        </p:txBody>
      </p:sp>
    </p:spTree>
    <p:extLst>
      <p:ext uri="{BB962C8B-B14F-4D97-AF65-F5344CB8AC3E}">
        <p14:creationId xmlns:p14="http://schemas.microsoft.com/office/powerpoint/2010/main" val="21848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41FFEBB1-8349-4669-956A-AF2EFCD71906}"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380891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1FFEBB1-8349-4669-956A-AF2EFCD71906}"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381672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1FFEBB1-8349-4669-956A-AF2EFCD71906}"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131369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1FFEBB1-8349-4669-956A-AF2EFCD71906}"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167066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41FFEBB1-8349-4669-956A-AF2EFCD71906}"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25891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1FFEBB1-8349-4669-956A-AF2EFCD71906}" type="datetimeFigureOut">
              <a:rPr lang="es-ES" smtClean="0"/>
              <a:t>25/11/2019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225165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1FFEBB1-8349-4669-956A-AF2EFCD71906}" type="datetimeFigureOut">
              <a:rPr lang="es-ES" smtClean="0"/>
              <a:t>25/11/2019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2348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1FFEBB1-8349-4669-956A-AF2EFCD71906}" type="datetimeFigureOut">
              <a:rPr lang="es-ES" smtClean="0"/>
              <a:t>25/11/2019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389657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1FFEBB1-8349-4669-956A-AF2EFCD71906}" type="datetimeFigureOut">
              <a:rPr lang="es-ES" smtClean="0"/>
              <a:t>25/11/2019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353428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1FFEBB1-8349-4669-956A-AF2EFCD71906}" type="datetimeFigureOut">
              <a:rPr lang="es-ES" smtClean="0"/>
              <a:t>25/11/2019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53015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1FFEBB1-8349-4669-956A-AF2EFCD71906}" type="datetimeFigureOut">
              <a:rPr lang="es-ES" smtClean="0"/>
              <a:t>25/11/2019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7C4E64-A6F6-45EC-8796-375C334480DB}" type="slidenum">
              <a:rPr lang="es-ES" smtClean="0"/>
              <a:t>‹Nº›</a:t>
            </a:fld>
            <a:endParaRPr lang="es-ES"/>
          </a:p>
        </p:txBody>
      </p:sp>
    </p:spTree>
    <p:extLst>
      <p:ext uri="{BB962C8B-B14F-4D97-AF65-F5344CB8AC3E}">
        <p14:creationId xmlns:p14="http://schemas.microsoft.com/office/powerpoint/2010/main" val="149309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FEBB1-8349-4669-956A-AF2EFCD71906}" type="datetimeFigureOut">
              <a:rPr lang="es-ES" smtClean="0"/>
              <a:t>25/11/2019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C4E64-A6F6-45EC-8796-375C334480DB}" type="slidenum">
              <a:rPr lang="es-ES" smtClean="0"/>
              <a:t>‹Nº›</a:t>
            </a:fld>
            <a:endParaRPr lang="es-ES"/>
          </a:p>
        </p:txBody>
      </p:sp>
    </p:spTree>
    <p:extLst>
      <p:ext uri="{BB962C8B-B14F-4D97-AF65-F5344CB8AC3E}">
        <p14:creationId xmlns:p14="http://schemas.microsoft.com/office/powerpoint/2010/main" val="1946080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jpg"/><Relationship Id="rId4" Type="http://schemas.openxmlformats.org/officeDocument/2006/relationships/image" Target="../media/image41.PNG"/><Relationship Id="rId9" Type="http://schemas.openxmlformats.org/officeDocument/2006/relationships/image" Target="../media/image46.jp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53.jp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2.jpg"/><Relationship Id="rId4" Type="http://schemas.openxmlformats.org/officeDocument/2006/relationships/image" Target="../media/image51.jpg"/></Relationships>
</file>

<file path=ppt/slides/_rels/slide13.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32.png"/><Relationship Id="rId7" Type="http://schemas.openxmlformats.org/officeDocument/2006/relationships/image" Target="../media/image56.jp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jp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7.jp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gif"/><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Subtítulo 2"/>
          <p:cNvSpPr>
            <a:spLocks noGrp="1"/>
          </p:cNvSpPr>
          <p:nvPr>
            <p:ph type="subTitle" idx="1"/>
          </p:nvPr>
        </p:nvSpPr>
        <p:spPr>
          <a:xfrm>
            <a:off x="4660011" y="164592"/>
            <a:ext cx="7272909" cy="1746504"/>
          </a:xfrm>
          <a:solidFill>
            <a:schemeClr val="bg1"/>
          </a:solidFill>
          <a:ln w="28575">
            <a:solidFill>
              <a:schemeClr val="accent2">
                <a:lumMod val="50000"/>
              </a:schemeClr>
            </a:solidFill>
          </a:ln>
          <a:effectLst>
            <a:outerShdw blurRad="50800" dist="38100" dir="2700000" algn="tl" rotWithShape="0">
              <a:prstClr val="black">
                <a:alpha val="40000"/>
              </a:prstClr>
            </a:outerShdw>
          </a:effectLst>
        </p:spPr>
        <p:txBody>
          <a:bodyPr>
            <a:noAutofit/>
          </a:bodyPr>
          <a:lstStyle/>
          <a:p>
            <a:endParaRPr lang="es-ES" sz="2800" dirty="0" smtClean="0">
              <a:ln w="0"/>
              <a:effectLst>
                <a:outerShdw blurRad="38100" dist="19050" dir="2700000" algn="tl" rotWithShape="0">
                  <a:schemeClr val="dk1">
                    <a:alpha val="40000"/>
                  </a:schemeClr>
                </a:outerShdw>
              </a:effectLst>
            </a:endParaRPr>
          </a:p>
          <a:p>
            <a:pPr algn="l"/>
            <a:r>
              <a:rPr lang="es-ES" sz="1800" dirty="0" smtClean="0">
                <a:ln w="0"/>
                <a:effectLst>
                  <a:outerShdw blurRad="38100" dist="19050" dir="2700000" algn="tl" rotWithShape="0">
                    <a:schemeClr val="dk1">
                      <a:alpha val="40000"/>
                    </a:schemeClr>
                  </a:outerShdw>
                </a:effectLst>
              </a:rPr>
              <a:t>                        </a:t>
            </a:r>
          </a:p>
          <a:p>
            <a:pPr algn="l"/>
            <a:r>
              <a:rPr lang="es-ES" sz="1800" dirty="0" smtClean="0">
                <a:ln w="0"/>
                <a:effectLst>
                  <a:outerShdw blurRad="38100" dist="19050" dir="2700000" algn="tl" rotWithShape="0">
                    <a:schemeClr val="dk1">
                      <a:alpha val="40000"/>
                    </a:schemeClr>
                  </a:outerShdw>
                </a:effectLst>
              </a:rPr>
              <a:t>                       Noemí </a:t>
            </a:r>
            <a:r>
              <a:rPr lang="es-ES" sz="1800" dirty="0">
                <a:ln w="0"/>
                <a:effectLst>
                  <a:outerShdw blurRad="38100" dist="19050" dir="2700000" algn="tl" rotWithShape="0">
                    <a:schemeClr val="dk1">
                      <a:alpha val="40000"/>
                    </a:schemeClr>
                  </a:outerShdw>
                </a:effectLst>
              </a:rPr>
              <a:t>Gutiérrez </a:t>
            </a:r>
            <a:r>
              <a:rPr lang="es-ES" sz="1800" dirty="0" smtClean="0">
                <a:ln w="0"/>
                <a:effectLst>
                  <a:outerShdw blurRad="38100" dist="19050" dir="2700000" algn="tl" rotWithShape="0">
                    <a:schemeClr val="dk1">
                      <a:alpha val="40000"/>
                    </a:schemeClr>
                  </a:outerShdw>
                </a:effectLst>
              </a:rPr>
              <a:t>Carmona </a:t>
            </a:r>
          </a:p>
          <a:p>
            <a:pPr algn="l"/>
            <a:r>
              <a:rPr lang="es-ES" sz="1800" dirty="0">
                <a:ln w="0"/>
                <a:effectLst>
                  <a:outerShdw blurRad="38100" dist="19050" dir="2700000" algn="tl" rotWithShape="0">
                    <a:schemeClr val="dk1">
                      <a:alpha val="40000"/>
                    </a:schemeClr>
                  </a:outerShdw>
                </a:effectLst>
              </a:rPr>
              <a:t> </a:t>
            </a:r>
            <a:r>
              <a:rPr lang="es-ES" sz="1800" dirty="0" smtClean="0">
                <a:ln w="0"/>
                <a:effectLst>
                  <a:outerShdw blurRad="38100" dist="19050" dir="2700000" algn="tl" rotWithShape="0">
                    <a:schemeClr val="dk1">
                      <a:alpha val="40000"/>
                    </a:schemeClr>
                  </a:outerShdw>
                </a:effectLst>
              </a:rPr>
              <a:t>                      Metodología </a:t>
            </a:r>
            <a:r>
              <a:rPr lang="es-ES" sz="1800" dirty="0">
                <a:ln w="0"/>
                <a:effectLst>
                  <a:outerShdw blurRad="38100" dist="19050" dir="2700000" algn="tl" rotWithShape="0">
                    <a:schemeClr val="dk1">
                      <a:alpha val="40000"/>
                    </a:schemeClr>
                  </a:outerShdw>
                </a:effectLst>
              </a:rPr>
              <a:t>de Física y Química</a:t>
            </a:r>
          </a:p>
          <a:p>
            <a:endParaRPr lang="es-ES" sz="2800" b="1" dirty="0"/>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5180" y="291017"/>
            <a:ext cx="832943" cy="1418911"/>
          </a:xfrm>
          <a:prstGeom prst="rect">
            <a:avLst/>
          </a:prstGeom>
        </p:spPr>
      </p:pic>
      <p:sp>
        <p:nvSpPr>
          <p:cNvPr id="8" name="Rectángulo 7"/>
          <p:cNvSpPr/>
          <p:nvPr/>
        </p:nvSpPr>
        <p:spPr>
          <a:xfrm>
            <a:off x="5866139" y="292586"/>
            <a:ext cx="5804217" cy="707886"/>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rPr>
              <a:t>AGUAS RESIDUALES - EDAR</a:t>
            </a:r>
            <a:endParaRPr lang="es-E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5713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p:cNvSpPr/>
          <p:nvPr/>
        </p:nvSpPr>
        <p:spPr>
          <a:xfrm>
            <a:off x="159544" y="474531"/>
            <a:ext cx="2097881" cy="954219"/>
          </a:xfrm>
          <a:prstGeom prst="ellipse">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 CÓMO </a:t>
            </a:r>
            <a:r>
              <a:rPr lang="es-ES" b="1" dirty="0" smtClean="0">
                <a:solidFill>
                  <a:schemeClr val="tx1"/>
                </a:solidFill>
              </a:rPr>
              <a:t>SE </a:t>
            </a:r>
          </a:p>
          <a:p>
            <a:pPr algn="ctr"/>
            <a:r>
              <a:rPr lang="es-ES" b="1" dirty="0" smtClean="0">
                <a:solidFill>
                  <a:schemeClr val="tx1"/>
                </a:solidFill>
              </a:rPr>
              <a:t>DEPURAN ? </a:t>
            </a:r>
            <a:endParaRPr lang="es-ES" b="1" dirty="0">
              <a:solidFill>
                <a:schemeClr val="tx1"/>
              </a:solidFill>
            </a:endParaRPr>
          </a:p>
        </p:txBody>
      </p:sp>
      <p:sp>
        <p:nvSpPr>
          <p:cNvPr id="5" name="Elipse 4"/>
          <p:cNvSpPr/>
          <p:nvPr/>
        </p:nvSpPr>
        <p:spPr>
          <a:xfrm>
            <a:off x="1940719" y="474531"/>
            <a:ext cx="1516856" cy="954219"/>
          </a:xfrm>
          <a:prstGeom prst="ellipse">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EDAR </a:t>
            </a:r>
            <a:endParaRPr lang="es-ES" b="1" dirty="0">
              <a:solidFill>
                <a:schemeClr val="bg1"/>
              </a:solidFill>
            </a:endParaRPr>
          </a:p>
        </p:txBody>
      </p:sp>
      <p:sp>
        <p:nvSpPr>
          <p:cNvPr id="6" name="Elipse 5"/>
          <p:cNvSpPr/>
          <p:nvPr/>
        </p:nvSpPr>
        <p:spPr>
          <a:xfrm>
            <a:off x="3126581" y="413321"/>
            <a:ext cx="2845594" cy="11756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PRETRATAMIENTO</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87" y="2256272"/>
            <a:ext cx="8916173" cy="3650296"/>
          </a:xfrm>
          <a:prstGeom prst="rect">
            <a:avLst/>
          </a:prstGeom>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373" y="365475"/>
            <a:ext cx="4338588" cy="2126549"/>
          </a:xfrm>
          <a:prstGeom prst="rect">
            <a:avLst/>
          </a:prstGeom>
        </p:spPr>
      </p:pic>
      <p:pic>
        <p:nvPicPr>
          <p:cNvPr id="23" name="Imagen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072" y="2306751"/>
            <a:ext cx="3430943" cy="2567332"/>
          </a:xfrm>
          <a:prstGeom prst="rect">
            <a:avLst/>
          </a:prstGeom>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8870" y="1892785"/>
            <a:ext cx="2865040" cy="2148780"/>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081" y="4155841"/>
            <a:ext cx="2437595" cy="1828196"/>
          </a:xfrm>
          <a:prstGeom prst="rect">
            <a:avLst/>
          </a:prstGeom>
        </p:spPr>
      </p:pic>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5326" y="4626347"/>
            <a:ext cx="2560441" cy="1280221"/>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5326" y="2698441"/>
            <a:ext cx="2619375" cy="1743075"/>
          </a:xfrm>
          <a:prstGeom prst="rect">
            <a:avLst/>
          </a:prstGeom>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96117" y="2728149"/>
            <a:ext cx="3657092" cy="3241090"/>
          </a:xfrm>
          <a:prstGeom prst="rect">
            <a:avLst/>
          </a:prstGeom>
        </p:spPr>
      </p:pic>
    </p:spTree>
    <p:extLst>
      <p:ext uri="{BB962C8B-B14F-4D97-AF65-F5344CB8AC3E}">
        <p14:creationId xmlns:p14="http://schemas.microsoft.com/office/powerpoint/2010/main" val="23053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p:cNvSpPr/>
          <p:nvPr/>
        </p:nvSpPr>
        <p:spPr>
          <a:xfrm>
            <a:off x="159544" y="474531"/>
            <a:ext cx="2097881" cy="954219"/>
          </a:xfrm>
          <a:prstGeom prst="ellipse">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 CÓMO </a:t>
            </a:r>
            <a:r>
              <a:rPr lang="es-ES" b="1" dirty="0" smtClean="0">
                <a:solidFill>
                  <a:schemeClr val="tx1"/>
                </a:solidFill>
              </a:rPr>
              <a:t>SE </a:t>
            </a:r>
          </a:p>
          <a:p>
            <a:pPr algn="ctr"/>
            <a:r>
              <a:rPr lang="es-ES" b="1" dirty="0" smtClean="0">
                <a:solidFill>
                  <a:schemeClr val="tx1"/>
                </a:solidFill>
              </a:rPr>
              <a:t>DEPURAN ? </a:t>
            </a:r>
            <a:endParaRPr lang="es-ES" b="1" dirty="0">
              <a:solidFill>
                <a:schemeClr val="tx1"/>
              </a:solidFill>
            </a:endParaRPr>
          </a:p>
        </p:txBody>
      </p:sp>
      <p:sp>
        <p:nvSpPr>
          <p:cNvPr id="5" name="Elipse 4"/>
          <p:cNvSpPr/>
          <p:nvPr/>
        </p:nvSpPr>
        <p:spPr>
          <a:xfrm>
            <a:off x="1940719" y="474531"/>
            <a:ext cx="1516856" cy="954219"/>
          </a:xfrm>
          <a:prstGeom prst="ellipse">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EDAR </a:t>
            </a:r>
            <a:endParaRPr lang="es-ES" b="1" dirty="0">
              <a:solidFill>
                <a:schemeClr val="bg1"/>
              </a:solidFill>
            </a:endParaRPr>
          </a:p>
        </p:txBody>
      </p:sp>
      <p:sp>
        <p:nvSpPr>
          <p:cNvPr id="6" name="Elipse 5"/>
          <p:cNvSpPr/>
          <p:nvPr/>
        </p:nvSpPr>
        <p:spPr>
          <a:xfrm>
            <a:off x="3126581" y="413321"/>
            <a:ext cx="2845594" cy="117567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T.PRIMARIO</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400" y="1922118"/>
            <a:ext cx="4216358" cy="1178485"/>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7400" y="3069596"/>
            <a:ext cx="4216358" cy="1998663"/>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246" y="2149826"/>
            <a:ext cx="6839254" cy="2922588"/>
          </a:xfrm>
          <a:prstGeom prst="rect">
            <a:avLst/>
          </a:prstGeom>
        </p:spPr>
      </p:pic>
      <p:sp>
        <p:nvSpPr>
          <p:cNvPr id="10" name="CuadroTexto 9"/>
          <p:cNvSpPr txBox="1"/>
          <p:nvPr/>
        </p:nvSpPr>
        <p:spPr>
          <a:xfrm>
            <a:off x="8647379" y="3210984"/>
            <a:ext cx="1676400" cy="369332"/>
          </a:xfrm>
          <a:prstGeom prst="rect">
            <a:avLst/>
          </a:prstGeom>
          <a:solidFill>
            <a:schemeClr val="bg1">
              <a:lumMod val="75000"/>
            </a:schemeClr>
          </a:solidFill>
        </p:spPr>
        <p:txBody>
          <a:bodyPr wrap="square" rtlCol="0">
            <a:spAutoFit/>
          </a:bodyPr>
          <a:lstStyle/>
          <a:p>
            <a:r>
              <a:rPr lang="es-ES" b="1" dirty="0" smtClean="0"/>
              <a:t>T. PRIMARIO</a:t>
            </a:r>
            <a:endParaRPr lang="es-ES" b="1" dirty="0"/>
          </a:p>
        </p:txBody>
      </p:sp>
      <p:cxnSp>
        <p:nvCxnSpPr>
          <p:cNvPr id="9" name="Conector recto 8"/>
          <p:cNvCxnSpPr/>
          <p:nvPr/>
        </p:nvCxnSpPr>
        <p:spPr>
          <a:xfrm flipH="1">
            <a:off x="11420856" y="2681977"/>
            <a:ext cx="9144" cy="418626"/>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0579608" y="2681977"/>
            <a:ext cx="841248"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97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p:cNvSpPr/>
          <p:nvPr/>
        </p:nvSpPr>
        <p:spPr>
          <a:xfrm>
            <a:off x="159544" y="474531"/>
            <a:ext cx="2097881" cy="954219"/>
          </a:xfrm>
          <a:prstGeom prst="ellipse">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 CÓMO </a:t>
            </a:r>
            <a:r>
              <a:rPr lang="es-ES" b="1" dirty="0" smtClean="0">
                <a:solidFill>
                  <a:schemeClr val="tx1"/>
                </a:solidFill>
              </a:rPr>
              <a:t>SE </a:t>
            </a:r>
          </a:p>
          <a:p>
            <a:pPr algn="ctr"/>
            <a:r>
              <a:rPr lang="es-ES" b="1" dirty="0" smtClean="0">
                <a:solidFill>
                  <a:schemeClr val="tx1"/>
                </a:solidFill>
              </a:rPr>
              <a:t>DEPURAN ? </a:t>
            </a:r>
            <a:endParaRPr lang="es-ES" b="1" dirty="0">
              <a:solidFill>
                <a:schemeClr val="tx1"/>
              </a:solidFill>
            </a:endParaRPr>
          </a:p>
        </p:txBody>
      </p:sp>
      <p:sp>
        <p:nvSpPr>
          <p:cNvPr id="5" name="Elipse 4"/>
          <p:cNvSpPr/>
          <p:nvPr/>
        </p:nvSpPr>
        <p:spPr>
          <a:xfrm>
            <a:off x="1940719" y="474531"/>
            <a:ext cx="1516856" cy="954219"/>
          </a:xfrm>
          <a:prstGeom prst="ellipse">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EDAR </a:t>
            </a:r>
            <a:endParaRPr lang="es-ES" b="1" dirty="0">
              <a:solidFill>
                <a:schemeClr val="bg1"/>
              </a:solidFill>
            </a:endParaRPr>
          </a:p>
        </p:txBody>
      </p:sp>
      <p:sp>
        <p:nvSpPr>
          <p:cNvPr id="6" name="Elipse 5"/>
          <p:cNvSpPr/>
          <p:nvPr/>
        </p:nvSpPr>
        <p:spPr>
          <a:xfrm>
            <a:off x="3126581" y="413321"/>
            <a:ext cx="2845594" cy="117567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T.SECUNDARIO</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733" y="1712171"/>
            <a:ext cx="2795300" cy="1504063"/>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08" y="2964510"/>
            <a:ext cx="4787900" cy="2763993"/>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754" y="3509663"/>
            <a:ext cx="3609441" cy="2092252"/>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1195" y="3412733"/>
            <a:ext cx="3435168" cy="2252476"/>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0005" y="544271"/>
            <a:ext cx="4216358" cy="1178485"/>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6508" y="1698222"/>
            <a:ext cx="4094033" cy="1518012"/>
          </a:xfrm>
          <a:prstGeom prst="rect">
            <a:avLst/>
          </a:prstGeom>
        </p:spPr>
      </p:pic>
      <p:sp>
        <p:nvSpPr>
          <p:cNvPr id="15" name="CuadroTexto 14"/>
          <p:cNvSpPr txBox="1"/>
          <p:nvPr/>
        </p:nvSpPr>
        <p:spPr>
          <a:xfrm>
            <a:off x="5788175" y="1722756"/>
            <a:ext cx="1676400" cy="369332"/>
          </a:xfrm>
          <a:prstGeom prst="rect">
            <a:avLst/>
          </a:prstGeom>
          <a:noFill/>
        </p:spPr>
        <p:txBody>
          <a:bodyPr wrap="square" rtlCol="0">
            <a:spAutoFit/>
          </a:bodyPr>
          <a:lstStyle/>
          <a:p>
            <a:r>
              <a:rPr lang="es-ES" b="1" dirty="0" smtClean="0"/>
              <a:t>T.SECUNDARIO</a:t>
            </a:r>
            <a:endParaRPr lang="es-ES" b="1" dirty="0"/>
          </a:p>
        </p:txBody>
      </p:sp>
      <p:sp>
        <p:nvSpPr>
          <p:cNvPr id="16" name="CuadroTexto 15"/>
          <p:cNvSpPr txBox="1"/>
          <p:nvPr/>
        </p:nvSpPr>
        <p:spPr>
          <a:xfrm>
            <a:off x="9790541" y="1767734"/>
            <a:ext cx="1676400" cy="369332"/>
          </a:xfrm>
          <a:prstGeom prst="rect">
            <a:avLst/>
          </a:prstGeom>
          <a:solidFill>
            <a:schemeClr val="bg1">
              <a:lumMod val="75000"/>
            </a:schemeClr>
          </a:solidFill>
        </p:spPr>
        <p:txBody>
          <a:bodyPr wrap="square" rtlCol="0">
            <a:spAutoFit/>
          </a:bodyPr>
          <a:lstStyle/>
          <a:p>
            <a:r>
              <a:rPr lang="es-ES" b="1" dirty="0" smtClean="0"/>
              <a:t>T. PRIMARIO</a:t>
            </a:r>
            <a:endParaRPr lang="es-ES" b="1" dirty="0"/>
          </a:p>
        </p:txBody>
      </p:sp>
      <p:cxnSp>
        <p:nvCxnSpPr>
          <p:cNvPr id="13" name="Conector recto 12"/>
          <p:cNvCxnSpPr/>
          <p:nvPr/>
        </p:nvCxnSpPr>
        <p:spPr>
          <a:xfrm>
            <a:off x="11073384" y="1271016"/>
            <a:ext cx="850654"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11905488" y="1271016"/>
            <a:ext cx="9144" cy="45174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639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p:cNvSpPr/>
          <p:nvPr/>
        </p:nvSpPr>
        <p:spPr>
          <a:xfrm>
            <a:off x="159544" y="474531"/>
            <a:ext cx="2097881" cy="954219"/>
          </a:xfrm>
          <a:prstGeom prst="ellipse">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 CÓMO </a:t>
            </a:r>
            <a:r>
              <a:rPr lang="es-ES" b="1" dirty="0" smtClean="0">
                <a:solidFill>
                  <a:schemeClr val="tx1"/>
                </a:solidFill>
              </a:rPr>
              <a:t>SE </a:t>
            </a:r>
          </a:p>
          <a:p>
            <a:pPr algn="ctr"/>
            <a:r>
              <a:rPr lang="es-ES" b="1" dirty="0" smtClean="0">
                <a:solidFill>
                  <a:schemeClr val="tx1"/>
                </a:solidFill>
              </a:rPr>
              <a:t>DEPURAN ? </a:t>
            </a:r>
            <a:endParaRPr lang="es-ES" b="1" dirty="0">
              <a:solidFill>
                <a:schemeClr val="tx1"/>
              </a:solidFill>
            </a:endParaRPr>
          </a:p>
        </p:txBody>
      </p:sp>
      <p:sp>
        <p:nvSpPr>
          <p:cNvPr id="5" name="Elipse 4"/>
          <p:cNvSpPr/>
          <p:nvPr/>
        </p:nvSpPr>
        <p:spPr>
          <a:xfrm>
            <a:off x="1940719" y="474531"/>
            <a:ext cx="1516856" cy="954219"/>
          </a:xfrm>
          <a:prstGeom prst="ellipse">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EDAR </a:t>
            </a:r>
            <a:endParaRPr lang="es-ES" b="1" dirty="0">
              <a:solidFill>
                <a:schemeClr val="bg1"/>
              </a:solidFill>
            </a:endParaRPr>
          </a:p>
        </p:txBody>
      </p:sp>
      <p:sp>
        <p:nvSpPr>
          <p:cNvPr id="6" name="Elipse 5"/>
          <p:cNvSpPr/>
          <p:nvPr/>
        </p:nvSpPr>
        <p:spPr>
          <a:xfrm>
            <a:off x="3126581" y="413321"/>
            <a:ext cx="2845594" cy="117567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T.TERCIARIO</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733" y="1712171"/>
            <a:ext cx="2725150" cy="1504063"/>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525" y="567150"/>
            <a:ext cx="4216358" cy="1178485"/>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508" y="1698222"/>
            <a:ext cx="4094033" cy="1518012"/>
          </a:xfrm>
          <a:prstGeom prst="rect">
            <a:avLst/>
          </a:prstGeom>
        </p:spPr>
      </p:pic>
      <p:sp>
        <p:nvSpPr>
          <p:cNvPr id="10" name="CuadroTexto 9"/>
          <p:cNvSpPr txBox="1"/>
          <p:nvPr/>
        </p:nvSpPr>
        <p:spPr>
          <a:xfrm>
            <a:off x="5786983" y="1745635"/>
            <a:ext cx="1676400" cy="369332"/>
          </a:xfrm>
          <a:prstGeom prst="rect">
            <a:avLst/>
          </a:prstGeom>
          <a:noFill/>
        </p:spPr>
        <p:txBody>
          <a:bodyPr wrap="square" rtlCol="0">
            <a:spAutoFit/>
          </a:bodyPr>
          <a:lstStyle/>
          <a:p>
            <a:r>
              <a:rPr lang="es-ES" b="1" dirty="0" smtClean="0"/>
              <a:t>T.SECUNDARIO</a:t>
            </a:r>
            <a:endParaRPr lang="es-ES" b="1"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1226" y="1698222"/>
            <a:ext cx="1973414" cy="1518011"/>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742" y="1603053"/>
            <a:ext cx="2661726" cy="1710387"/>
          </a:xfrm>
          <a:prstGeom prst="rect">
            <a:avLst/>
          </a:prstGeom>
        </p:spPr>
      </p:pic>
      <p:pic>
        <p:nvPicPr>
          <p:cNvPr id="16" name="Imagen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8643" y="3204917"/>
            <a:ext cx="7415784" cy="3081528"/>
          </a:xfrm>
          <a:prstGeom prst="rect">
            <a:avLst/>
          </a:prstGeom>
        </p:spPr>
      </p:pic>
      <p:pic>
        <p:nvPicPr>
          <p:cNvPr id="17" name="Imagen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672" y="3409563"/>
            <a:ext cx="3513825" cy="2628133"/>
          </a:xfrm>
          <a:prstGeom prst="rect">
            <a:avLst/>
          </a:prstGeom>
        </p:spPr>
      </p:pic>
      <p:sp>
        <p:nvSpPr>
          <p:cNvPr id="13" name="CuadroTexto 12"/>
          <p:cNvSpPr txBox="1"/>
          <p:nvPr/>
        </p:nvSpPr>
        <p:spPr>
          <a:xfrm>
            <a:off x="4398423" y="2835586"/>
            <a:ext cx="1370254" cy="380648"/>
          </a:xfrm>
          <a:prstGeom prst="rect">
            <a:avLst/>
          </a:prstGeom>
          <a:solidFill>
            <a:schemeClr val="bg1">
              <a:lumMod val="75000"/>
            </a:schemeClr>
          </a:solidFill>
        </p:spPr>
        <p:txBody>
          <a:bodyPr wrap="square" rtlCol="0">
            <a:spAutoFit/>
          </a:bodyPr>
          <a:lstStyle/>
          <a:p>
            <a:r>
              <a:rPr lang="es-ES" b="1" dirty="0" smtClean="0"/>
              <a:t>T.TERCIARIO</a:t>
            </a:r>
            <a:endParaRPr lang="es-ES" b="1" dirty="0"/>
          </a:p>
        </p:txBody>
      </p:sp>
      <p:sp>
        <p:nvSpPr>
          <p:cNvPr id="18" name="CuadroTexto 17"/>
          <p:cNvSpPr txBox="1"/>
          <p:nvPr/>
        </p:nvSpPr>
        <p:spPr>
          <a:xfrm>
            <a:off x="9790541" y="1755806"/>
            <a:ext cx="1676400" cy="369332"/>
          </a:xfrm>
          <a:prstGeom prst="rect">
            <a:avLst/>
          </a:prstGeom>
          <a:solidFill>
            <a:schemeClr val="bg1">
              <a:lumMod val="75000"/>
            </a:schemeClr>
          </a:solidFill>
        </p:spPr>
        <p:txBody>
          <a:bodyPr wrap="square" rtlCol="0">
            <a:spAutoFit/>
          </a:bodyPr>
          <a:lstStyle/>
          <a:p>
            <a:r>
              <a:rPr lang="es-ES" b="1" dirty="0" smtClean="0"/>
              <a:t>T. PRIMARIO</a:t>
            </a:r>
            <a:endParaRPr lang="es-ES" b="1" dirty="0"/>
          </a:p>
        </p:txBody>
      </p:sp>
      <p:cxnSp>
        <p:nvCxnSpPr>
          <p:cNvPr id="19" name="Conector recto 18"/>
          <p:cNvCxnSpPr/>
          <p:nvPr/>
        </p:nvCxnSpPr>
        <p:spPr>
          <a:xfrm>
            <a:off x="10899648" y="1277758"/>
            <a:ext cx="937910" cy="24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11837558" y="1289304"/>
            <a:ext cx="1" cy="509063"/>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291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616" y="665694"/>
            <a:ext cx="7393922" cy="4834993"/>
          </a:xfrm>
          <a:prstGeom prst="rect">
            <a:avLst/>
          </a:prstGeom>
        </p:spPr>
      </p:pic>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Marcador de contenid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59017" y="1886787"/>
            <a:ext cx="3549894" cy="2714625"/>
          </a:xfr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9345" y="878247"/>
            <a:ext cx="7621193" cy="4963581"/>
          </a:xfrm>
          <a:prstGeom prst="rect">
            <a:avLst/>
          </a:prstGeom>
        </p:spPr>
      </p:pic>
      <p:sp>
        <p:nvSpPr>
          <p:cNvPr id="7" name="Rectángulo 6"/>
          <p:cNvSpPr/>
          <p:nvPr/>
        </p:nvSpPr>
        <p:spPr>
          <a:xfrm>
            <a:off x="475777" y="4759955"/>
            <a:ext cx="3869970" cy="923330"/>
          </a:xfrm>
          <a:prstGeom prst="rect">
            <a:avLst/>
          </a:prstGeom>
          <a:noFill/>
          <a:ln>
            <a:noFill/>
          </a:ln>
        </p:spPr>
        <p:txBody>
          <a:bodyPr wrap="none" lIns="91440" tIns="45720" rIns="91440" bIns="45720">
            <a:spAutoFit/>
          </a:bodyPr>
          <a:lstStyle/>
          <a:p>
            <a:pPr algn="ctr"/>
            <a:r>
              <a:rPr lang="es-ES" sz="5400" b="1" dirty="0" smtClean="0">
                <a:ln w="22225">
                  <a:solidFill>
                    <a:schemeClr val="accent2"/>
                  </a:solidFill>
                  <a:prstDash val="solid"/>
                </a:ln>
                <a:solidFill>
                  <a:schemeClr val="accent2"/>
                </a:solidFill>
              </a:rPr>
              <a:t>24</a:t>
            </a:r>
            <a:r>
              <a:rPr lang="es-ES" sz="5400" b="1" cap="none" spc="0" dirty="0" smtClean="0">
                <a:ln w="22225">
                  <a:solidFill>
                    <a:schemeClr val="accent2"/>
                  </a:solidFill>
                  <a:prstDash val="solid"/>
                </a:ln>
                <a:solidFill>
                  <a:schemeClr val="accent2"/>
                </a:solidFill>
                <a:effectLst/>
              </a:rPr>
              <a:t>.000.000 €</a:t>
            </a:r>
            <a:endParaRPr lang="es-ES" sz="5400" b="1" cap="none" spc="0" dirty="0">
              <a:ln w="22225">
                <a:solidFill>
                  <a:schemeClr val="accent2"/>
                </a:solidFill>
                <a:prstDash val="solid"/>
              </a:ln>
              <a:solidFill>
                <a:schemeClr val="accent2"/>
              </a:solidFill>
              <a:effectLst/>
            </a:endParaRPr>
          </a:p>
        </p:txBody>
      </p:sp>
      <p:sp>
        <p:nvSpPr>
          <p:cNvPr id="9" name="Elipse 8"/>
          <p:cNvSpPr/>
          <p:nvPr/>
        </p:nvSpPr>
        <p:spPr>
          <a:xfrm>
            <a:off x="772940" y="418533"/>
            <a:ext cx="2756894" cy="1286780"/>
          </a:xfrm>
          <a:prstGeom prst="ellipse">
            <a:avLst/>
          </a:prstGeom>
          <a:solidFill>
            <a:schemeClr val="accent1">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¿CÓMO ESTÁ LA SITUACIÓN EN ESPAÑA?</a:t>
            </a:r>
          </a:p>
        </p:txBody>
      </p:sp>
    </p:spTree>
    <p:extLst>
      <p:ext uri="{BB962C8B-B14F-4D97-AF65-F5344CB8AC3E}">
        <p14:creationId xmlns:p14="http://schemas.microsoft.com/office/powerpoint/2010/main" val="256121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81665"/>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54" y="4312211"/>
            <a:ext cx="1114811" cy="1858018"/>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735" y="1089541"/>
            <a:ext cx="2392887" cy="1455546"/>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9188" y="1624774"/>
            <a:ext cx="2872879" cy="1638707"/>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70657">
            <a:off x="3790557" y="2565288"/>
            <a:ext cx="5075360" cy="2491956"/>
          </a:xfrm>
          <a:prstGeom prst="rect">
            <a:avLst/>
          </a:prstGeom>
        </p:spPr>
      </p:pic>
      <p:sp>
        <p:nvSpPr>
          <p:cNvPr id="9" name="Llamada de nube 8"/>
          <p:cNvSpPr/>
          <p:nvPr/>
        </p:nvSpPr>
        <p:spPr>
          <a:xfrm rot="554465">
            <a:off x="2961778" y="340856"/>
            <a:ext cx="8856998" cy="5843900"/>
          </a:xfrm>
          <a:prstGeom prst="cloudCallout">
            <a:avLst>
              <a:gd name="adj1" fmla="val -55144"/>
              <a:gd name="adj2" fmla="val 4267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p:cNvSpPr/>
          <p:nvPr/>
        </p:nvSpPr>
        <p:spPr>
          <a:xfrm>
            <a:off x="113306" y="552392"/>
            <a:ext cx="2947394" cy="1660948"/>
          </a:xfrm>
          <a:prstGeom prst="ellipse">
            <a:avLst/>
          </a:prstGeom>
          <a:solidFill>
            <a:schemeClr val="accent1">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¿CÓMO ESTÁ LA SITUACIÓN EN ESPAÑA?</a:t>
            </a:r>
          </a:p>
        </p:txBody>
      </p:sp>
    </p:spTree>
    <p:extLst>
      <p:ext uri="{BB962C8B-B14F-4D97-AF65-F5344CB8AC3E}">
        <p14:creationId xmlns:p14="http://schemas.microsoft.com/office/powerpoint/2010/main" val="155675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163" y="883645"/>
            <a:ext cx="6194849" cy="4674193"/>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47" y="3220741"/>
            <a:ext cx="5568116" cy="2737022"/>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6011" y="814862"/>
            <a:ext cx="2143125" cy="2143125"/>
          </a:xfrm>
          <a:prstGeom prst="rect">
            <a:avLst/>
          </a:prstGeom>
        </p:spPr>
      </p:pic>
      <p:sp>
        <p:nvSpPr>
          <p:cNvPr id="8" name="Elipse 7"/>
          <p:cNvSpPr/>
          <p:nvPr/>
        </p:nvSpPr>
        <p:spPr>
          <a:xfrm>
            <a:off x="113306" y="552392"/>
            <a:ext cx="2947394" cy="1660948"/>
          </a:xfrm>
          <a:prstGeom prst="ellipse">
            <a:avLst/>
          </a:prstGeom>
          <a:solidFill>
            <a:schemeClr val="accent1">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¿CÓMO ESTÁ LA SITUACIÓN EN ESPAÑA?</a:t>
            </a:r>
          </a:p>
        </p:txBody>
      </p:sp>
    </p:spTree>
    <p:extLst>
      <p:ext uri="{BB962C8B-B14F-4D97-AF65-F5344CB8AC3E}">
        <p14:creationId xmlns:p14="http://schemas.microsoft.com/office/powerpoint/2010/main" val="243018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extLst>
              <a:ext uri="{BEBA8EAE-BF5A-486C-A8C5-ECC9F3942E4B}">
                <a14:imgProps xmlns:a14="http://schemas.microsoft.com/office/drawing/2010/main">
                  <a14:imgLayer r:embed="rId4">
                    <a14:imgEffect>
                      <a14:colorTemperature colorTemp="1500"/>
                    </a14:imgEffect>
                    <a14:imgEffect>
                      <a14:saturation sat="304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242000"/>
                    </a14:imgEffect>
                  </a14:imgLayer>
                </a14:imgProps>
              </a:ext>
              <a:ext uri="{28A0092B-C50C-407E-A947-70E740481C1C}">
                <a14:useLocalDpi xmlns:a14="http://schemas.microsoft.com/office/drawing/2010/main" val="0"/>
              </a:ext>
            </a:extLst>
          </a:blip>
          <a:stretch>
            <a:fillRect/>
          </a:stretch>
        </p:blipFill>
        <p:spPr>
          <a:xfrm rot="10800000">
            <a:off x="0" y="324552"/>
            <a:ext cx="12192000" cy="6123520"/>
          </a:xfrm>
          <a:prstGeom prst="rect">
            <a:avLst/>
          </a:prstGeom>
          <a:blipFill dpi="0" rotWithShape="1">
            <a:blip r:embed="rId7">
              <a:alphaModFix amt="9000"/>
            </a:blip>
            <a:srcRect/>
            <a:tile tx="0" ty="0" sx="100000" sy="100000" flip="none" algn="tl"/>
          </a:blipFill>
        </p:spPr>
      </p:pic>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100476" y="2462982"/>
            <a:ext cx="10365383" cy="923330"/>
          </a:xfrm>
          <a:prstGeom prst="rect">
            <a:avLst/>
          </a:prstGeom>
          <a:noFill/>
          <a:ln>
            <a:noFill/>
          </a:ln>
          <a:effectLst>
            <a:outerShdw blurRad="50800" dist="50800" dir="5400000" sx="15000" sy="15000" algn="ctr" rotWithShape="0">
              <a:srgbClr val="000000">
                <a:alpha val="0"/>
              </a:srgbClr>
            </a:outerShdw>
          </a:effectLst>
        </p:spPr>
        <p:txBody>
          <a:bodyPr wrap="square" lIns="91440" tIns="45720" rIns="91440" bIns="45720">
            <a:spAutoFit/>
          </a:bodyPr>
          <a:lstStyle/>
          <a:p>
            <a:pPr algn="ctr"/>
            <a:r>
              <a:rPr lang="es-ES" sz="5400" b="1" dirty="0" smtClean="0">
                <a:ln w="22225">
                  <a:solidFill>
                    <a:schemeClr val="accent2">
                      <a:lumMod val="50000"/>
                    </a:schemeClr>
                  </a:solidFill>
                  <a:prstDash val="solid"/>
                </a:ln>
                <a:solidFill>
                  <a:schemeClr val="accent2">
                    <a:lumMod val="50000"/>
                  </a:schemeClr>
                </a:solidFill>
              </a:rPr>
              <a:t>GRACIAS POR VUESTRA ATENCIÓN</a:t>
            </a:r>
            <a:endParaRPr lang="es-ES" sz="5400" b="1" cap="none" spc="0" dirty="0">
              <a:ln w="22225">
                <a:solidFill>
                  <a:schemeClr val="accent2">
                    <a:lumMod val="50000"/>
                  </a:schemeClr>
                </a:solidFill>
                <a:prstDash val="solid"/>
              </a:ln>
              <a:solidFill>
                <a:schemeClr val="accent2">
                  <a:lumMod val="50000"/>
                </a:schemeClr>
              </a:solidFill>
              <a:effectLst/>
            </a:endParaRPr>
          </a:p>
        </p:txBody>
      </p:sp>
    </p:spTree>
    <p:extLst>
      <p:ext uri="{BB962C8B-B14F-4D97-AF65-F5344CB8AC3E}">
        <p14:creationId xmlns:p14="http://schemas.microsoft.com/office/powerpoint/2010/main" val="3007491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2423456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2665329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6798025" y="424828"/>
            <a:ext cx="4401770" cy="2550864"/>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bg1"/>
                </a:solidFill>
              </a:rPr>
              <a:t>AGUAS RESIDUALES</a:t>
            </a:r>
            <a:endParaRPr lang="es-ES" sz="4400" b="1" dirty="0">
              <a:solidFill>
                <a:schemeClr val="bg1"/>
              </a:solidFill>
            </a:endParaRPr>
          </a:p>
        </p:txBody>
      </p:sp>
      <p:sp>
        <p:nvSpPr>
          <p:cNvPr id="5" name="Elipse 4"/>
          <p:cNvSpPr/>
          <p:nvPr/>
        </p:nvSpPr>
        <p:spPr>
          <a:xfrm>
            <a:off x="2125248" y="2322015"/>
            <a:ext cx="3020446" cy="1959759"/>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¿POR QUÉ SE TRATAN? </a:t>
            </a:r>
            <a:endParaRPr lang="es-ES" sz="3200" b="1" dirty="0"/>
          </a:p>
        </p:txBody>
      </p:sp>
      <p:sp>
        <p:nvSpPr>
          <p:cNvPr id="6" name="Elipse 5"/>
          <p:cNvSpPr/>
          <p:nvPr/>
        </p:nvSpPr>
        <p:spPr>
          <a:xfrm>
            <a:off x="5284993" y="3592478"/>
            <a:ext cx="3026063" cy="2251831"/>
          </a:xfrm>
          <a:prstGeom prst="ellipse">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¿CÓMO SE </a:t>
            </a:r>
          </a:p>
          <a:p>
            <a:pPr algn="ctr"/>
            <a:r>
              <a:rPr lang="es-ES" sz="3200" b="1" dirty="0" smtClean="0">
                <a:solidFill>
                  <a:schemeClr val="tx1"/>
                </a:solidFill>
              </a:rPr>
              <a:t>DEPURAN? </a:t>
            </a:r>
            <a:endParaRPr lang="es-ES" sz="3200" b="1" dirty="0">
              <a:solidFill>
                <a:schemeClr val="tx1"/>
              </a:solidFill>
            </a:endParaRPr>
          </a:p>
        </p:txBody>
      </p:sp>
      <p:sp>
        <p:nvSpPr>
          <p:cNvPr id="7" name="Elipse 6"/>
          <p:cNvSpPr/>
          <p:nvPr/>
        </p:nvSpPr>
        <p:spPr>
          <a:xfrm>
            <a:off x="8778246" y="3893984"/>
            <a:ext cx="3032152" cy="2262935"/>
          </a:xfrm>
          <a:prstGeom prst="ellipse">
            <a:avLst/>
          </a:prstGeom>
          <a:solidFill>
            <a:schemeClr val="accent1">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¿CÓMO ESTÁ LA SITUACIÓN EN ESPAÑA?</a:t>
            </a:r>
          </a:p>
        </p:txBody>
      </p:sp>
      <p:sp>
        <p:nvSpPr>
          <p:cNvPr id="8" name="Elipse 7"/>
          <p:cNvSpPr/>
          <p:nvPr/>
        </p:nvSpPr>
        <p:spPr>
          <a:xfrm>
            <a:off x="771525" y="555331"/>
            <a:ext cx="2928938" cy="1743075"/>
          </a:xfrm>
          <a:prstGeom prst="ellipse">
            <a:avLst/>
          </a:prstGeom>
          <a:solidFill>
            <a:schemeClr val="accent5">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¿QUÉ SON?</a:t>
            </a:r>
            <a:endParaRPr lang="es-ES" sz="2800" b="1"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72" y="4589061"/>
            <a:ext cx="4080850" cy="1776370"/>
          </a:xfrm>
          <a:prstGeom prst="rect">
            <a:avLst/>
          </a:prstGeom>
        </p:spPr>
      </p:pic>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de flecha 13"/>
          <p:cNvCxnSpPr/>
          <p:nvPr/>
        </p:nvCxnSpPr>
        <p:spPr>
          <a:xfrm flipH="1">
            <a:off x="3810260" y="964919"/>
            <a:ext cx="2987765" cy="100322"/>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H="1">
            <a:off x="7557714" y="3058333"/>
            <a:ext cx="314699" cy="56922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a:off x="5145694" y="2127227"/>
            <a:ext cx="1490666" cy="60087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10044113" y="3161448"/>
            <a:ext cx="250209" cy="64989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6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8223"/>
            <a:ext cx="9145541" cy="4351338"/>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3515371"/>
            <a:ext cx="10058400" cy="3342629"/>
          </a:xfrm>
          <a:prstGeom prst="rect">
            <a:avLst/>
          </a:prstGeom>
        </p:spPr>
      </p:pic>
    </p:spTree>
    <p:extLst>
      <p:ext uri="{BB962C8B-B14F-4D97-AF65-F5344CB8AC3E}">
        <p14:creationId xmlns:p14="http://schemas.microsoft.com/office/powerpoint/2010/main" val="164171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898" y="816370"/>
            <a:ext cx="5380102" cy="380838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03" y="2433180"/>
            <a:ext cx="5822895" cy="3601303"/>
          </a:xfrm>
          <a:prstGeom prst="rect">
            <a:avLst/>
          </a:prstGeom>
        </p:spPr>
      </p:pic>
      <p:sp>
        <p:nvSpPr>
          <p:cNvPr id="7" name="Elipse 6"/>
          <p:cNvSpPr/>
          <p:nvPr/>
        </p:nvSpPr>
        <p:spPr>
          <a:xfrm>
            <a:off x="150779" y="528987"/>
            <a:ext cx="2928938" cy="1743075"/>
          </a:xfrm>
          <a:prstGeom prst="ellipse">
            <a:avLst/>
          </a:prstGeom>
          <a:solidFill>
            <a:schemeClr val="accent5">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¿QUÉ SON?</a:t>
            </a:r>
            <a:endParaRPr lang="es-ES" sz="2800" b="1" dirty="0"/>
          </a:p>
        </p:txBody>
      </p:sp>
      <p:sp>
        <p:nvSpPr>
          <p:cNvPr id="4" name="CuadroTexto 3"/>
          <p:cNvSpPr txBox="1"/>
          <p:nvPr/>
        </p:nvSpPr>
        <p:spPr>
          <a:xfrm>
            <a:off x="7271657" y="4028658"/>
            <a:ext cx="1367246" cy="1200329"/>
          </a:xfrm>
          <a:prstGeom prst="rect">
            <a:avLst/>
          </a:prstGeom>
          <a:solidFill>
            <a:schemeClr val="bg1"/>
          </a:solidFill>
          <a:ln w="28575">
            <a:solidFill>
              <a:srgbClr val="FF0000"/>
            </a:solidFill>
          </a:ln>
        </p:spPr>
        <p:txBody>
          <a:bodyPr wrap="square" rtlCol="0">
            <a:spAutoFit/>
          </a:bodyPr>
          <a:lstStyle/>
          <a:p>
            <a:pPr algn="ctr"/>
            <a:r>
              <a:rPr lang="es-ES" dirty="0" smtClean="0"/>
              <a:t>Colector de aguas residuales urbanas</a:t>
            </a:r>
            <a:endParaRPr lang="es-ES" dirty="0"/>
          </a:p>
        </p:txBody>
      </p:sp>
      <p:sp>
        <p:nvSpPr>
          <p:cNvPr id="8" name="CuadroTexto 7"/>
          <p:cNvSpPr txBox="1"/>
          <p:nvPr/>
        </p:nvSpPr>
        <p:spPr>
          <a:xfrm>
            <a:off x="10437223" y="4129290"/>
            <a:ext cx="1367246" cy="1200329"/>
          </a:xfrm>
          <a:prstGeom prst="rect">
            <a:avLst/>
          </a:prstGeom>
          <a:solidFill>
            <a:schemeClr val="bg1"/>
          </a:solidFill>
          <a:ln w="28575">
            <a:solidFill>
              <a:srgbClr val="92D050"/>
            </a:solidFill>
          </a:ln>
        </p:spPr>
        <p:txBody>
          <a:bodyPr wrap="square" rtlCol="0">
            <a:spAutoFit/>
          </a:bodyPr>
          <a:lstStyle/>
          <a:p>
            <a:pPr algn="ctr"/>
            <a:r>
              <a:rPr lang="es-ES" dirty="0" smtClean="0"/>
              <a:t>Colector de aguas residuales industriales</a:t>
            </a:r>
            <a:endParaRPr lang="es-ES" dirty="0"/>
          </a:p>
        </p:txBody>
      </p:sp>
      <p:sp>
        <p:nvSpPr>
          <p:cNvPr id="9" name="CuadroTexto 8"/>
          <p:cNvSpPr txBox="1"/>
          <p:nvPr/>
        </p:nvSpPr>
        <p:spPr>
          <a:xfrm>
            <a:off x="8976360" y="4163092"/>
            <a:ext cx="1134292" cy="923330"/>
          </a:xfrm>
          <a:prstGeom prst="rect">
            <a:avLst/>
          </a:prstGeom>
          <a:solidFill>
            <a:schemeClr val="bg1"/>
          </a:solidFill>
          <a:ln w="28575">
            <a:solidFill>
              <a:schemeClr val="accent1"/>
            </a:solidFill>
          </a:ln>
        </p:spPr>
        <p:txBody>
          <a:bodyPr wrap="square" rtlCol="0">
            <a:spAutoFit/>
          </a:bodyPr>
          <a:lstStyle/>
          <a:p>
            <a:pPr algn="ctr"/>
            <a:r>
              <a:rPr lang="es-ES" dirty="0" smtClean="0"/>
              <a:t>Colector de aguas pluviales</a:t>
            </a:r>
            <a:endParaRPr lang="es-ES" dirty="0"/>
          </a:p>
        </p:txBody>
      </p:sp>
    </p:spTree>
    <p:extLst>
      <p:ext uri="{BB962C8B-B14F-4D97-AF65-F5344CB8AC3E}">
        <p14:creationId xmlns:p14="http://schemas.microsoft.com/office/powerpoint/2010/main" val="7278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5" y="1128536"/>
            <a:ext cx="5686425" cy="4953000"/>
          </a:xfrm>
          <a:prstGeom prst="rect">
            <a:avLst/>
          </a:prstGeom>
        </p:spPr>
      </p:pic>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p:cNvSpPr/>
          <p:nvPr/>
        </p:nvSpPr>
        <p:spPr>
          <a:xfrm>
            <a:off x="129057" y="411776"/>
            <a:ext cx="3020446" cy="1959759"/>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¿POR QUÉ SE TRATAN? </a:t>
            </a:r>
            <a:endParaRPr lang="es-ES" sz="3200" b="1"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351" y="3047383"/>
            <a:ext cx="5069521" cy="2878058"/>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7784" y="4486412"/>
            <a:ext cx="3071813" cy="1725969"/>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4351" y="472677"/>
            <a:ext cx="5008676" cy="2507666"/>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8829" y="2124932"/>
            <a:ext cx="2883554" cy="872275"/>
          </a:xfrm>
          <a:prstGeom prst="rect">
            <a:avLst/>
          </a:prstGeom>
        </p:spPr>
      </p:pic>
    </p:spTree>
    <p:extLst>
      <p:ext uri="{BB962C8B-B14F-4D97-AF65-F5344CB8AC3E}">
        <p14:creationId xmlns:p14="http://schemas.microsoft.com/office/powerpoint/2010/main" val="78284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p:cNvSpPr/>
          <p:nvPr/>
        </p:nvSpPr>
        <p:spPr>
          <a:xfrm>
            <a:off x="231080" y="539374"/>
            <a:ext cx="3020446" cy="1959759"/>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¿POR QUÉ SE TRATAN? </a:t>
            </a:r>
            <a:endParaRPr lang="es-ES" sz="3200" b="1"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592" y="3777757"/>
            <a:ext cx="5846666" cy="197919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4848" y="3726464"/>
            <a:ext cx="3121152" cy="2081784"/>
          </a:xfrm>
          <a:prstGeom prst="rect">
            <a:avLst/>
          </a:prstGeom>
        </p:spPr>
      </p:pic>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340" y="2531185"/>
            <a:ext cx="1877926" cy="1710254"/>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076" y="4273492"/>
            <a:ext cx="2249976" cy="1417697"/>
          </a:xfrm>
          <a:prstGeom prst="rect">
            <a:avLst/>
          </a:prstGeom>
        </p:spPr>
      </p:pic>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8712" y="790581"/>
            <a:ext cx="4027546" cy="2469854"/>
          </a:xfrm>
          <a:prstGeom prst="rect">
            <a:avLst/>
          </a:prstGeom>
        </p:spPr>
      </p:pic>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2629" y="816228"/>
            <a:ext cx="4314980" cy="2469854"/>
          </a:xfrm>
          <a:prstGeom prst="rect">
            <a:avLst/>
          </a:prstGeom>
        </p:spPr>
      </p:pic>
    </p:spTree>
    <p:extLst>
      <p:ext uri="{BB962C8B-B14F-4D97-AF65-F5344CB8AC3E}">
        <p14:creationId xmlns:p14="http://schemas.microsoft.com/office/powerpoint/2010/main" val="49596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89" y="4113235"/>
            <a:ext cx="2551844" cy="2551844"/>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508" y="1006660"/>
            <a:ext cx="3134927" cy="2497990"/>
          </a:xfrm>
          <a:prstGeom prst="rect">
            <a:avLst/>
          </a:prstGeom>
        </p:spPr>
      </p:pic>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p:cNvSpPr/>
          <p:nvPr/>
        </p:nvSpPr>
        <p:spPr>
          <a:xfrm>
            <a:off x="126853" y="360389"/>
            <a:ext cx="1973058" cy="1361372"/>
          </a:xfrm>
          <a:prstGeom prst="ellipse">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¿CÓMO SE </a:t>
            </a:r>
          </a:p>
          <a:p>
            <a:pPr algn="ctr"/>
            <a:r>
              <a:rPr lang="es-ES" sz="2000" b="1" dirty="0" smtClean="0">
                <a:solidFill>
                  <a:schemeClr val="tx1"/>
                </a:solidFill>
              </a:rPr>
              <a:t>DEPURAN? </a:t>
            </a:r>
            <a:endParaRPr lang="es-ES" sz="2000" b="1" dirty="0">
              <a:solidFill>
                <a:schemeClr val="tx1"/>
              </a:solidFill>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150" y="5506583"/>
            <a:ext cx="4357524" cy="634017"/>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8079" y="4537039"/>
            <a:ext cx="7097399" cy="929723"/>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7756" y="3575527"/>
            <a:ext cx="1452665" cy="505268"/>
          </a:xfrm>
          <a:prstGeom prst="rect">
            <a:avLst/>
          </a:prstGeom>
        </p:spPr>
      </p:pic>
      <mc:AlternateContent xmlns:mc="http://schemas.openxmlformats.org/markup-compatibility/2006" xmlns:a14="http://schemas.microsoft.com/office/drawing/2010/main">
        <mc:Choice Requires="a14">
          <p:sp>
            <p:nvSpPr>
              <p:cNvPr id="13" name="CuadroTexto 12"/>
              <p:cNvSpPr txBox="1"/>
              <p:nvPr/>
            </p:nvSpPr>
            <p:spPr>
              <a:xfrm>
                <a:off x="1377089" y="3616852"/>
                <a:ext cx="11782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𝐾</m:t>
                          </m:r>
                        </m:e>
                        <m:sub>
                          <m:r>
                            <a:rPr lang="es-ES" sz="2400" b="0" i="1" smtClean="0">
                              <a:latin typeface="Cambria Math" panose="02040503050406030204" pitchFamily="18" charset="0"/>
                            </a:rPr>
                            <m:t>2</m:t>
                          </m:r>
                        </m:sub>
                      </m:sSub>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𝐶𝑟</m:t>
                          </m:r>
                        </m:e>
                        <m:sub>
                          <m:r>
                            <a:rPr lang="es-ES" sz="2400" b="0" i="1" smtClean="0">
                              <a:latin typeface="Cambria Math" panose="02040503050406030204" pitchFamily="18" charset="0"/>
                            </a:rPr>
                            <m:t>2</m:t>
                          </m:r>
                        </m:sub>
                      </m:sSub>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𝑂</m:t>
                          </m:r>
                        </m:e>
                        <m:sub>
                          <m:r>
                            <a:rPr lang="es-ES" sz="2400" b="0" i="1" smtClean="0">
                              <a:latin typeface="Cambria Math" panose="02040503050406030204" pitchFamily="18" charset="0"/>
                            </a:rPr>
                            <m:t>7</m:t>
                          </m:r>
                        </m:sub>
                      </m:sSub>
                    </m:oMath>
                  </m:oMathPara>
                </a14:m>
                <a:endParaRPr lang="es-ES" sz="24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1377089" y="3616852"/>
                <a:ext cx="1178208" cy="369332"/>
              </a:xfrm>
              <a:prstGeom prst="rect">
                <a:avLst/>
              </a:prstGeom>
              <a:blipFill>
                <a:blip r:embed="rId8"/>
                <a:stretch>
                  <a:fillRect l="-5699" r="-2591" b="-131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2710175" y="3673026"/>
                <a:ext cx="30119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𝐴𝑔</m:t>
                          </m:r>
                        </m:e>
                        <m:sub>
                          <m:r>
                            <a:rPr lang="es-ES" sz="2400" b="0" i="1" smtClean="0">
                              <a:latin typeface="Cambria Math" panose="02040503050406030204" pitchFamily="18" charset="0"/>
                            </a:rPr>
                            <m:t>2</m:t>
                          </m:r>
                        </m:sub>
                      </m:sSub>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𝑆𝑂</m:t>
                          </m:r>
                        </m:e>
                        <m:sub>
                          <m:r>
                            <a:rPr lang="es-ES" sz="2400" b="0" i="1" smtClean="0">
                              <a:latin typeface="Cambria Math" panose="02040503050406030204" pitchFamily="18" charset="0"/>
                            </a:rPr>
                            <m:t>4</m:t>
                          </m:r>
                        </m:sub>
                      </m:sSub>
                      <m:r>
                        <a:rPr lang="es-ES" sz="2400" b="0" i="1" smtClean="0">
                          <a:latin typeface="Cambria Math" panose="02040503050406030204" pitchFamily="18" charset="0"/>
                        </a:rPr>
                        <m:t> (</m:t>
                      </m:r>
                      <m:r>
                        <a:rPr lang="es-ES" sz="2400" b="0" i="1" smtClean="0">
                          <a:latin typeface="Cambria Math" panose="02040503050406030204" pitchFamily="18" charset="0"/>
                        </a:rPr>
                        <m:t>𝑐𝑎𝑡𝑎𝑙𝑖𝑧𝑎𝑑𝑜𝑟</m:t>
                      </m:r>
                      <m:r>
                        <a:rPr lang="es-ES" sz="2400" b="0" i="1" smtClean="0">
                          <a:latin typeface="Cambria Math" panose="02040503050406030204" pitchFamily="18" charset="0"/>
                        </a:rPr>
                        <m:t>)</m:t>
                      </m:r>
                    </m:oMath>
                  </m:oMathPara>
                </a14:m>
                <a:endParaRPr lang="es-ES" sz="2400"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2710175" y="3673026"/>
                <a:ext cx="3011915" cy="369332"/>
              </a:xfrm>
              <a:prstGeom prst="rect">
                <a:avLst/>
              </a:prstGeom>
              <a:blipFill>
                <a:blip r:embed="rId9"/>
                <a:stretch>
                  <a:fillRect l="-3036" r="-3036" b="-3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2782774" y="4151352"/>
                <a:ext cx="5474960" cy="369332"/>
              </a:xfrm>
              <a:prstGeom prst="rect">
                <a:avLst/>
              </a:prstGeom>
              <a:noFill/>
            </p:spPr>
            <p:txBody>
              <a:bodyPr wrap="none" lIns="0" tIns="0" rIns="0" bIns="0" rtlCol="0">
                <a:spAutoFit/>
              </a:bodyPr>
              <a:lstStyle/>
              <a:p>
                <a:r>
                  <a:rPr lang="es-ES" sz="2400" dirty="0" smtClean="0"/>
                  <a:t>Hg</a:t>
                </a:r>
                <a14:m>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𝑆𝑂</m:t>
                        </m:r>
                      </m:e>
                      <m:sub>
                        <m:r>
                          <a:rPr lang="es-ES" sz="2400" b="0" i="1" smtClean="0">
                            <a:latin typeface="Cambria Math" panose="02040503050406030204" pitchFamily="18" charset="0"/>
                          </a:rPr>
                          <m:t>4</m:t>
                        </m:r>
                      </m:sub>
                    </m:sSub>
                    <m:r>
                      <a:rPr lang="es-ES" sz="2400" b="0" i="1" smtClean="0">
                        <a:latin typeface="Cambria Math" panose="02040503050406030204" pitchFamily="18" charset="0"/>
                      </a:rPr>
                      <m:t> (</m:t>
                    </m:r>
                    <m:r>
                      <a:rPr lang="es-ES" sz="2400" b="0" i="1" smtClean="0">
                        <a:latin typeface="Cambria Math" panose="02040503050406030204" pitchFamily="18" charset="0"/>
                      </a:rPr>
                      <m:t>𝑖𝑛𝑡𝑒𝑟𝑓𝑒𝑟𝑒𝑛𝑐𝑖𝑎𝑠</m:t>
                    </m:r>
                    <m:r>
                      <a:rPr lang="es-ES" sz="2400" b="0" i="1" smtClean="0">
                        <a:latin typeface="Cambria Math" panose="02040503050406030204" pitchFamily="18" charset="0"/>
                      </a:rPr>
                      <m:t> </m:t>
                    </m:r>
                    <m:r>
                      <a:rPr lang="es-ES" sz="2400" b="0" i="1" smtClean="0">
                        <a:latin typeface="Cambria Math" panose="02040503050406030204" pitchFamily="18" charset="0"/>
                      </a:rPr>
                      <m:t>𝑑𝑒</m:t>
                    </m:r>
                    <m:r>
                      <a:rPr lang="es-ES" sz="2400" b="0" i="1" smtClean="0">
                        <a:latin typeface="Cambria Math" panose="02040503050406030204" pitchFamily="18" charset="0"/>
                      </a:rPr>
                      <m:t> </m:t>
                    </m:r>
                    <m:r>
                      <a:rPr lang="es-ES" sz="2400" b="0" i="1" smtClean="0">
                        <a:latin typeface="Cambria Math" panose="02040503050406030204" pitchFamily="18" charset="0"/>
                      </a:rPr>
                      <m:t>𝑙𝑜𝑠</m:t>
                    </m:r>
                    <m:r>
                      <a:rPr lang="es-ES" sz="2400" b="0" i="1" smtClean="0">
                        <a:latin typeface="Cambria Math" panose="02040503050406030204" pitchFamily="18" charset="0"/>
                      </a:rPr>
                      <m:t> </m:t>
                    </m:r>
                    <m:r>
                      <a:rPr lang="es-ES" sz="2400" b="0" i="1" smtClean="0">
                        <a:latin typeface="Cambria Math" panose="02040503050406030204" pitchFamily="18" charset="0"/>
                      </a:rPr>
                      <m:t>𝑐𝑙𝑜𝑟𝑢𝑟𝑜𝑠</m:t>
                    </m:r>
                    <m:r>
                      <a:rPr lang="es-ES" sz="2400" b="0" i="1" smtClean="0">
                        <a:latin typeface="Cambria Math" panose="02040503050406030204" pitchFamily="18" charset="0"/>
                      </a:rPr>
                      <m:t>)</m:t>
                    </m:r>
                  </m:oMath>
                </a14:m>
                <a:endParaRPr lang="es-ES" sz="240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2782774" y="4151352"/>
                <a:ext cx="5474960" cy="369332"/>
              </a:xfrm>
              <a:prstGeom prst="rect">
                <a:avLst/>
              </a:prstGeom>
              <a:blipFill>
                <a:blip r:embed="rId10"/>
                <a:stretch>
                  <a:fillRect l="-3337" t="-26230" b="-47541"/>
                </a:stretch>
              </a:blipFill>
            </p:spPr>
            <p:txBody>
              <a:bodyPr/>
              <a:lstStyle/>
              <a:p>
                <a:r>
                  <a:rPr lang="es-ES">
                    <a:noFill/>
                  </a:rPr>
                  <a:t> </a:t>
                </a:r>
              </a:p>
            </p:txBody>
          </p:sp>
        </mc:Fallback>
      </mc:AlternateContent>
      <p:sp>
        <p:nvSpPr>
          <p:cNvPr id="18" name="Rectángulo 17"/>
          <p:cNvSpPr/>
          <p:nvPr/>
        </p:nvSpPr>
        <p:spPr>
          <a:xfrm>
            <a:off x="3861357" y="2910292"/>
            <a:ext cx="1184940" cy="707886"/>
          </a:xfrm>
          <a:prstGeom prst="rect">
            <a:avLst/>
          </a:prstGeom>
          <a:noFill/>
          <a:ln>
            <a:noFill/>
          </a:ln>
        </p:spPr>
        <p:txBody>
          <a:bodyPr wrap="none" lIns="91440" tIns="45720" rIns="91440" bIns="45720">
            <a:spAutoFit/>
          </a:bodyPr>
          <a:lstStyle/>
          <a:p>
            <a:pPr algn="ctr"/>
            <a:r>
              <a:rPr lang="es-ES" sz="4000" dirty="0" smtClean="0">
                <a:ln w="0"/>
                <a:solidFill>
                  <a:srgbClr val="002060"/>
                </a:solidFill>
                <a:effectLst>
                  <a:outerShdw blurRad="38100" dist="19050" dir="2700000" algn="tl" rotWithShape="0">
                    <a:schemeClr val="dk1">
                      <a:alpha val="40000"/>
                    </a:schemeClr>
                  </a:outerShdw>
                </a:effectLst>
              </a:rPr>
              <a:t>DQO</a:t>
            </a:r>
            <a:endParaRPr lang="es-ES" sz="4000" b="0" cap="none" spc="0" dirty="0">
              <a:ln w="0"/>
              <a:solidFill>
                <a:srgbClr val="002060"/>
              </a:solidFill>
              <a:effectLst>
                <a:outerShdw blurRad="38100" dist="19050" dir="2700000" algn="tl" rotWithShape="0">
                  <a:schemeClr val="dk1">
                    <a:alpha val="40000"/>
                  </a:schemeClr>
                </a:outerShdw>
              </a:effectLst>
            </a:endParaRPr>
          </a:p>
        </p:txBody>
      </p:sp>
      <p:sp>
        <p:nvSpPr>
          <p:cNvPr id="8" name="Rectángulo 7"/>
          <p:cNvSpPr/>
          <p:nvPr/>
        </p:nvSpPr>
        <p:spPr>
          <a:xfrm>
            <a:off x="2555297" y="365306"/>
            <a:ext cx="6319045" cy="584775"/>
          </a:xfrm>
          <a:prstGeom prst="rect">
            <a:avLst/>
          </a:prstGeom>
          <a:noFill/>
        </p:spPr>
        <p:txBody>
          <a:bodyPr wrap="square" lIns="91440" tIns="45720" rIns="91440" bIns="45720">
            <a:spAutoFit/>
          </a:bodyPr>
          <a:lstStyle/>
          <a:p>
            <a:pPr algn="ctr"/>
            <a:r>
              <a:rPr lang="es-ES" sz="3200" b="1" dirty="0" smtClean="0">
                <a:ln w="22225">
                  <a:solidFill>
                    <a:schemeClr val="tx1"/>
                  </a:solidFill>
                  <a:prstDash val="solid"/>
                </a:ln>
                <a:solidFill>
                  <a:schemeClr val="accent6">
                    <a:lumMod val="50000"/>
                  </a:schemeClr>
                </a:solidFill>
              </a:rPr>
              <a:t>PARÁMETROS CARACTERÍSTICOS</a:t>
            </a:r>
            <a:endParaRPr lang="es-ES" sz="3200" b="1" cap="none" spc="0" dirty="0">
              <a:ln w="22225">
                <a:solidFill>
                  <a:schemeClr val="tx1"/>
                </a:solidFill>
                <a:prstDash val="solid"/>
              </a:ln>
              <a:solidFill>
                <a:schemeClr val="accent6">
                  <a:lumMod val="50000"/>
                </a:schemeClr>
              </a:solidFill>
              <a:effectLst/>
            </a:endParaRPr>
          </a:p>
        </p:txBody>
      </p:sp>
      <p:pic>
        <p:nvPicPr>
          <p:cNvPr id="3" name="Imagen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41849" y="1228325"/>
            <a:ext cx="6165264" cy="1775981"/>
          </a:xfrm>
          <a:prstGeom prst="rect">
            <a:avLst/>
          </a:prstGeom>
        </p:spPr>
      </p:pic>
      <p:sp>
        <p:nvSpPr>
          <p:cNvPr id="16" name="Rectángulo 15"/>
          <p:cNvSpPr/>
          <p:nvPr/>
        </p:nvSpPr>
        <p:spPr>
          <a:xfrm>
            <a:off x="3925281" y="910915"/>
            <a:ext cx="1119217" cy="707886"/>
          </a:xfrm>
          <a:prstGeom prst="rect">
            <a:avLst/>
          </a:prstGeom>
          <a:noFill/>
        </p:spPr>
        <p:txBody>
          <a:bodyPr wrap="none" lIns="91440" tIns="45720" rIns="91440" bIns="45720">
            <a:spAutoFit/>
          </a:bodyPr>
          <a:lstStyle/>
          <a:p>
            <a:pPr algn="ctr"/>
            <a:r>
              <a:rPr lang="es-ES" sz="4000" dirty="0" smtClean="0">
                <a:ln w="0"/>
                <a:solidFill>
                  <a:srgbClr val="7030A0"/>
                </a:solidFill>
                <a:effectLst>
                  <a:outerShdw blurRad="38100" dist="19050" dir="2700000" algn="tl" rotWithShape="0">
                    <a:schemeClr val="dk1">
                      <a:alpha val="40000"/>
                    </a:schemeClr>
                  </a:outerShdw>
                </a:effectLst>
              </a:rPr>
              <a:t>DBO</a:t>
            </a:r>
            <a:endParaRPr lang="es-ES" sz="4000" b="0" cap="none" spc="0" dirty="0">
              <a:ln w="0"/>
              <a:solidFill>
                <a:srgbClr val="7030A0"/>
              </a:solidFill>
              <a:effectLst>
                <a:outerShdw blurRad="38100" dist="19050" dir="2700000" algn="tl" rotWithShape="0">
                  <a:schemeClr val="dk1">
                    <a:alpha val="40000"/>
                  </a:schemeClr>
                </a:outerShdw>
              </a:effectLst>
            </a:endParaRPr>
          </a:p>
        </p:txBody>
      </p:sp>
      <p:cxnSp>
        <p:nvCxnSpPr>
          <p:cNvPr id="20" name="Conector recto de flecha 19"/>
          <p:cNvCxnSpPr/>
          <p:nvPr/>
        </p:nvCxnSpPr>
        <p:spPr>
          <a:xfrm>
            <a:off x="5188873" y="1239674"/>
            <a:ext cx="4546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5732762" y="906497"/>
            <a:ext cx="1301959" cy="707886"/>
          </a:xfrm>
          <a:prstGeom prst="rect">
            <a:avLst/>
          </a:prstGeom>
          <a:noFill/>
        </p:spPr>
        <p:txBody>
          <a:bodyPr wrap="none" lIns="91440" tIns="45720" rIns="91440" bIns="45720">
            <a:spAutoFit/>
          </a:bodyPr>
          <a:lstStyle/>
          <a:p>
            <a:pPr algn="ctr"/>
            <a:r>
              <a:rPr lang="es-ES" sz="4000" dirty="0" smtClean="0">
                <a:ln w="0"/>
                <a:solidFill>
                  <a:srgbClr val="7030A0"/>
                </a:solidFill>
                <a:effectLst>
                  <a:outerShdw blurRad="38100" dist="19050" dir="2700000" algn="tl" rotWithShape="0">
                    <a:schemeClr val="dk1">
                      <a:alpha val="40000"/>
                    </a:schemeClr>
                  </a:outerShdw>
                </a:effectLst>
              </a:rPr>
              <a:t>DBO</a:t>
            </a:r>
            <a:r>
              <a:rPr lang="es-ES" sz="2800" dirty="0" smtClean="0">
                <a:ln w="0"/>
                <a:solidFill>
                  <a:srgbClr val="7030A0"/>
                </a:solidFill>
                <a:effectLst>
                  <a:outerShdw blurRad="38100" dist="19050" dir="2700000" algn="tl" rotWithShape="0">
                    <a:schemeClr val="dk1">
                      <a:alpha val="40000"/>
                    </a:schemeClr>
                  </a:outerShdw>
                </a:effectLst>
              </a:rPr>
              <a:t>5</a:t>
            </a:r>
            <a:endParaRPr lang="es-ES" sz="2800" b="0" cap="none" spc="0" dirty="0">
              <a:ln w="0"/>
              <a:solidFill>
                <a:srgbClr val="7030A0"/>
              </a:solidFill>
              <a:effectLst>
                <a:outerShdw blurRad="38100" dist="19050" dir="2700000" algn="tl" rotWithShape="0">
                  <a:schemeClr val="dk1">
                    <a:alpha val="40000"/>
                  </a:schemeClr>
                </a:outerShdw>
              </a:effectLst>
            </a:endParaRPr>
          </a:p>
        </p:txBody>
      </p:sp>
      <p:sp>
        <p:nvSpPr>
          <p:cNvPr id="21" name="Rectángulo 20"/>
          <p:cNvSpPr/>
          <p:nvPr/>
        </p:nvSpPr>
        <p:spPr>
          <a:xfrm>
            <a:off x="7200102" y="3275029"/>
            <a:ext cx="2803973" cy="584775"/>
          </a:xfrm>
          <a:prstGeom prst="rect">
            <a:avLst/>
          </a:prstGeom>
          <a:noFill/>
        </p:spPr>
        <p:txBody>
          <a:bodyPr wrap="none" lIns="91440" tIns="45720" rIns="91440" bIns="45720">
            <a:spAutoFit/>
          </a:bodyPr>
          <a:lstStyle/>
          <a:p>
            <a:pPr algn="ctr"/>
            <a:r>
              <a:rPr lang="es-ES" sz="3200" dirty="0" smtClean="0">
                <a:ln w="0"/>
                <a:solidFill>
                  <a:srgbClr val="7030A0"/>
                </a:solidFill>
                <a:effectLst>
                  <a:outerShdw blurRad="38100" dist="19050" dir="2700000" algn="tl" rotWithShape="0">
                    <a:schemeClr val="dk1">
                      <a:alpha val="40000"/>
                    </a:schemeClr>
                  </a:outerShdw>
                </a:effectLst>
              </a:rPr>
              <a:t>DBO</a:t>
            </a:r>
            <a:r>
              <a:rPr lang="es-ES" sz="3200" dirty="0" smtClean="0">
                <a:ln w="0"/>
                <a:effectLst>
                  <a:outerShdw blurRad="38100" dist="19050" dir="2700000" algn="tl" rotWithShape="0">
                    <a:schemeClr val="dk1">
                      <a:alpha val="40000"/>
                    </a:schemeClr>
                  </a:outerShdw>
                </a:effectLst>
              </a:rPr>
              <a:t>/</a:t>
            </a:r>
            <a:r>
              <a:rPr lang="es-ES" sz="3200" dirty="0" smtClean="0">
                <a:ln w="0"/>
                <a:solidFill>
                  <a:srgbClr val="002060"/>
                </a:solidFill>
                <a:effectLst>
                  <a:outerShdw blurRad="38100" dist="19050" dir="2700000" algn="tl" rotWithShape="0">
                    <a:schemeClr val="dk1">
                      <a:alpha val="40000"/>
                    </a:schemeClr>
                  </a:outerShdw>
                </a:effectLst>
              </a:rPr>
              <a:t>DQO </a:t>
            </a:r>
            <a:r>
              <a:rPr lang="es-ES" sz="3200" dirty="0" smtClean="0">
                <a:ln w="0"/>
                <a:effectLst>
                  <a:outerShdw blurRad="38100" dist="19050" dir="2700000" algn="tl" rotWithShape="0">
                    <a:schemeClr val="dk1">
                      <a:alpha val="40000"/>
                    </a:schemeClr>
                  </a:outerShdw>
                </a:effectLst>
              </a:rPr>
              <a:t>&lt; 0,2</a:t>
            </a:r>
            <a:endParaRPr lang="es-ES" sz="3200" b="0" cap="none" spc="0" dirty="0">
              <a:ln w="0"/>
              <a:effectLst>
                <a:outerShdw blurRad="38100" dist="19050" dir="2700000" algn="tl" rotWithShape="0">
                  <a:schemeClr val="dk1">
                    <a:alpha val="40000"/>
                  </a:schemeClr>
                </a:outerShdw>
              </a:effectLst>
            </a:endParaRPr>
          </a:p>
        </p:txBody>
      </p:sp>
      <p:sp>
        <p:nvSpPr>
          <p:cNvPr id="22" name="Rectángulo 21"/>
          <p:cNvSpPr/>
          <p:nvPr/>
        </p:nvSpPr>
        <p:spPr>
          <a:xfrm>
            <a:off x="7200102" y="2625328"/>
            <a:ext cx="2803973" cy="584775"/>
          </a:xfrm>
          <a:prstGeom prst="rect">
            <a:avLst/>
          </a:prstGeom>
          <a:noFill/>
        </p:spPr>
        <p:txBody>
          <a:bodyPr wrap="none" lIns="91440" tIns="45720" rIns="91440" bIns="45720">
            <a:spAutoFit/>
          </a:bodyPr>
          <a:lstStyle/>
          <a:p>
            <a:pPr algn="ctr"/>
            <a:r>
              <a:rPr lang="es-ES" sz="3200" dirty="0" smtClean="0">
                <a:ln w="0"/>
                <a:solidFill>
                  <a:srgbClr val="7030A0"/>
                </a:solidFill>
                <a:effectLst>
                  <a:outerShdw blurRad="38100" dist="19050" dir="2700000" algn="tl" rotWithShape="0">
                    <a:schemeClr val="dk1">
                      <a:alpha val="40000"/>
                    </a:schemeClr>
                  </a:outerShdw>
                </a:effectLst>
              </a:rPr>
              <a:t>DBO</a:t>
            </a:r>
            <a:r>
              <a:rPr lang="es-ES" sz="3200" dirty="0" smtClean="0">
                <a:ln w="0"/>
                <a:effectLst>
                  <a:outerShdw blurRad="38100" dist="19050" dir="2700000" algn="tl" rotWithShape="0">
                    <a:schemeClr val="dk1">
                      <a:alpha val="40000"/>
                    </a:schemeClr>
                  </a:outerShdw>
                </a:effectLst>
              </a:rPr>
              <a:t>/</a:t>
            </a:r>
            <a:r>
              <a:rPr lang="es-ES" sz="3200" dirty="0" smtClean="0">
                <a:ln w="0"/>
                <a:solidFill>
                  <a:srgbClr val="002060"/>
                </a:solidFill>
                <a:effectLst>
                  <a:outerShdw blurRad="38100" dist="19050" dir="2700000" algn="tl" rotWithShape="0">
                    <a:schemeClr val="dk1">
                      <a:alpha val="40000"/>
                    </a:schemeClr>
                  </a:outerShdw>
                </a:effectLst>
              </a:rPr>
              <a:t>DQO </a:t>
            </a:r>
            <a:r>
              <a:rPr lang="es-ES" sz="3200" dirty="0" smtClean="0">
                <a:ln w="0"/>
                <a:effectLst>
                  <a:outerShdw blurRad="38100" dist="19050" dir="2700000" algn="tl" rotWithShape="0">
                    <a:schemeClr val="dk1">
                      <a:alpha val="40000"/>
                    </a:schemeClr>
                  </a:outerShdw>
                </a:effectLst>
              </a:rPr>
              <a:t>&gt; 0,5</a:t>
            </a:r>
            <a:endParaRPr lang="es-ES" sz="3200" b="0" cap="none" spc="0" dirty="0">
              <a:ln w="0"/>
              <a:effectLst>
                <a:outerShdw blurRad="38100" dist="19050" dir="2700000" algn="tl" rotWithShape="0">
                  <a:schemeClr val="dk1">
                    <a:alpha val="40000"/>
                  </a:schemeClr>
                </a:outerShdw>
              </a:effectLst>
            </a:endParaRPr>
          </a:p>
        </p:txBody>
      </p:sp>
      <p:pic>
        <p:nvPicPr>
          <p:cNvPr id="23" name="Imagen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76915" y="3206931"/>
            <a:ext cx="661632" cy="622712"/>
          </a:xfrm>
          <a:prstGeom prst="rect">
            <a:avLst/>
          </a:prstGeom>
        </p:spPr>
      </p:pic>
      <p:pic>
        <p:nvPicPr>
          <p:cNvPr id="24" name="Imagen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234557" y="2679478"/>
            <a:ext cx="959522" cy="479761"/>
          </a:xfrm>
          <a:prstGeom prst="rect">
            <a:avLst/>
          </a:prstGeom>
        </p:spPr>
      </p:pic>
      <p:sp>
        <p:nvSpPr>
          <p:cNvPr id="25" name="Rectángulo 24"/>
          <p:cNvSpPr/>
          <p:nvPr/>
        </p:nvSpPr>
        <p:spPr>
          <a:xfrm>
            <a:off x="7016779" y="2549750"/>
            <a:ext cx="4552921" cy="14926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redondeado 25"/>
          <p:cNvSpPr/>
          <p:nvPr/>
        </p:nvSpPr>
        <p:spPr>
          <a:xfrm>
            <a:off x="3741849" y="885731"/>
            <a:ext cx="3405517" cy="707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redondeado 26"/>
          <p:cNvSpPr/>
          <p:nvPr/>
        </p:nvSpPr>
        <p:spPr>
          <a:xfrm>
            <a:off x="3838811" y="2940956"/>
            <a:ext cx="1226755" cy="6050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1688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6" grpId="0"/>
      <p:bldP spid="17" grpId="0"/>
      <p:bldP spid="21" grpId="0"/>
      <p:bldP spid="22" grpId="0"/>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p:cNvSpPr/>
          <p:nvPr/>
        </p:nvSpPr>
        <p:spPr>
          <a:xfrm>
            <a:off x="301829" y="505242"/>
            <a:ext cx="1973058" cy="1361372"/>
          </a:xfrm>
          <a:prstGeom prst="ellipse">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¿CÓMO SE </a:t>
            </a:r>
          </a:p>
          <a:p>
            <a:pPr algn="ctr"/>
            <a:r>
              <a:rPr lang="es-ES" sz="2000" b="1" dirty="0" smtClean="0">
                <a:solidFill>
                  <a:schemeClr val="tx1"/>
                </a:solidFill>
              </a:rPr>
              <a:t>DEPURAN? </a:t>
            </a:r>
            <a:endParaRPr lang="es-ES" sz="2000" b="1" dirty="0">
              <a:solidFill>
                <a:schemeClr val="tx1"/>
              </a:solidFill>
            </a:endParaRPr>
          </a:p>
        </p:txBody>
      </p:sp>
      <mc:AlternateContent xmlns:mc="http://schemas.openxmlformats.org/markup-compatibility/2006" xmlns:a14="http://schemas.microsoft.com/office/drawing/2010/main">
        <mc:Choice Requires="a14">
          <p:sp>
            <p:nvSpPr>
              <p:cNvPr id="13" name="CuadroTexto 12"/>
              <p:cNvSpPr txBox="1"/>
              <p:nvPr/>
            </p:nvSpPr>
            <p:spPr>
              <a:xfrm>
                <a:off x="3836987" y="1820386"/>
                <a:ext cx="6382773" cy="738664"/>
              </a:xfrm>
              <a:prstGeom prst="rect">
                <a:avLst/>
              </a:prstGeom>
              <a:noFill/>
            </p:spPr>
            <p:txBody>
              <a:bodyPr wrap="none" lIns="0" tIns="0" rIns="0" bIns="0" rtlCol="0">
                <a:spAutoFit/>
              </a:bodyPr>
              <a:lstStyle/>
              <a:p>
                <a14:m>
                  <m:oMath xmlns:m="http://schemas.openxmlformats.org/officeDocument/2006/math">
                    <m:sSub>
                      <m:sSubPr>
                        <m:ctrlPr>
                          <a:rPr lang="es-ES" sz="4800" i="1" smtClean="0">
                            <a:latin typeface="Cambria Math" panose="02040503050406030204" pitchFamily="18" charset="0"/>
                          </a:rPr>
                        </m:ctrlPr>
                      </m:sSubPr>
                      <m:e>
                        <m:r>
                          <a:rPr lang="es-ES" sz="4800" b="0" i="1" smtClean="0">
                            <a:latin typeface="Cambria Math" panose="02040503050406030204" pitchFamily="18" charset="0"/>
                          </a:rPr>
                          <m:t>=60 </m:t>
                        </m:r>
                        <m:r>
                          <a:rPr lang="es-ES" sz="4800" b="0" i="1" smtClean="0">
                            <a:latin typeface="Cambria Math" panose="02040503050406030204" pitchFamily="18" charset="0"/>
                          </a:rPr>
                          <m:t>𝑔</m:t>
                        </m:r>
                        <m:r>
                          <a:rPr lang="es-ES" sz="4800" b="0" i="1" smtClean="0">
                            <a:latin typeface="Cambria Math" panose="02040503050406030204" pitchFamily="18" charset="0"/>
                          </a:rPr>
                          <m:t> </m:t>
                        </m:r>
                        <m:r>
                          <a:rPr lang="es-ES" sz="4800" b="0" i="1" smtClean="0">
                            <a:latin typeface="Cambria Math" panose="02040503050406030204" pitchFamily="18" charset="0"/>
                          </a:rPr>
                          <m:t>𝑑𝑒</m:t>
                        </m:r>
                        <m:r>
                          <a:rPr lang="es-ES" sz="4800" b="0" i="1" smtClean="0">
                            <a:latin typeface="Cambria Math" panose="02040503050406030204" pitchFamily="18" charset="0"/>
                          </a:rPr>
                          <m:t> </m:t>
                        </m:r>
                        <m:r>
                          <a:rPr lang="es-ES" sz="4800" b="0" i="1" smtClean="0">
                            <a:latin typeface="Cambria Math" panose="02040503050406030204" pitchFamily="18" charset="0"/>
                          </a:rPr>
                          <m:t>𝑂</m:t>
                        </m:r>
                      </m:e>
                      <m:sub>
                        <m:r>
                          <a:rPr lang="es-ES" sz="4800" b="0" i="1" smtClean="0">
                            <a:latin typeface="Cambria Math" panose="02040503050406030204" pitchFamily="18" charset="0"/>
                          </a:rPr>
                          <m:t>2</m:t>
                        </m:r>
                      </m:sub>
                    </m:sSub>
                  </m:oMath>
                </a14:m>
                <a:r>
                  <a:rPr lang="es-ES" sz="4800" dirty="0" smtClean="0"/>
                  <a:t> / día </a:t>
                </a:r>
                <a14:m>
                  <m:oMath xmlns:m="http://schemas.openxmlformats.org/officeDocument/2006/math">
                    <m:sSub>
                      <m:sSubPr>
                        <m:ctrlPr>
                          <a:rPr lang="es-ES" sz="4800" i="1" smtClean="0">
                            <a:latin typeface="Cambria Math" panose="02040503050406030204" pitchFamily="18" charset="0"/>
                          </a:rPr>
                        </m:ctrlPr>
                      </m:sSubPr>
                      <m:e>
                        <m:r>
                          <a:rPr lang="es-ES" sz="4800" b="0" i="1" smtClean="0">
                            <a:latin typeface="Cambria Math" panose="02040503050406030204" pitchFamily="18" charset="0"/>
                          </a:rPr>
                          <m:t>𝐷𝐵𝑂</m:t>
                        </m:r>
                      </m:e>
                      <m:sub>
                        <m:r>
                          <a:rPr lang="es-ES" sz="4800" b="0" i="1" smtClean="0">
                            <a:latin typeface="Cambria Math" panose="02040503050406030204" pitchFamily="18" charset="0"/>
                          </a:rPr>
                          <m:t>5</m:t>
                        </m:r>
                      </m:sub>
                    </m:sSub>
                  </m:oMath>
                </a14:m>
                <a:endParaRPr lang="es-ES" sz="48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3836987" y="1820386"/>
                <a:ext cx="6382773" cy="738664"/>
              </a:xfrm>
              <a:prstGeom prst="rect">
                <a:avLst/>
              </a:prstGeom>
              <a:blipFill>
                <a:blip r:embed="rId3"/>
                <a:stretch>
                  <a:fillRect t="-24793" b="-49587"/>
                </a:stretch>
              </a:blipFill>
            </p:spPr>
            <p:txBody>
              <a:bodyPr/>
              <a:lstStyle/>
              <a:p>
                <a:r>
                  <a:rPr lang="es-ES">
                    <a:noFill/>
                  </a:rPr>
                  <a:t> </a:t>
                </a:r>
              </a:p>
            </p:txBody>
          </p:sp>
        </mc:Fallback>
      </mc:AlternateContent>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587" y="1277738"/>
            <a:ext cx="1041400" cy="1739900"/>
          </a:xfrm>
          <a:prstGeom prst="rect">
            <a:avLst/>
          </a:prstGeom>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0221" y="2727989"/>
            <a:ext cx="6833102" cy="2937747"/>
          </a:xfrm>
          <a:prstGeom prst="rect">
            <a:avLst/>
          </a:prstGeom>
        </p:spPr>
      </p:pic>
      <p:sp>
        <p:nvSpPr>
          <p:cNvPr id="9" name="Rectángulo 8"/>
          <p:cNvSpPr/>
          <p:nvPr/>
        </p:nvSpPr>
        <p:spPr>
          <a:xfrm>
            <a:off x="2936477" y="601153"/>
            <a:ext cx="6319045" cy="584775"/>
          </a:xfrm>
          <a:prstGeom prst="rect">
            <a:avLst/>
          </a:prstGeom>
          <a:noFill/>
        </p:spPr>
        <p:txBody>
          <a:bodyPr wrap="square" lIns="91440" tIns="45720" rIns="91440" bIns="45720">
            <a:spAutoFit/>
          </a:bodyPr>
          <a:lstStyle/>
          <a:p>
            <a:pPr algn="ctr"/>
            <a:r>
              <a:rPr lang="es-ES" sz="3200" b="1" dirty="0" smtClean="0">
                <a:ln w="22225">
                  <a:solidFill>
                    <a:schemeClr val="tx1"/>
                  </a:solidFill>
                  <a:prstDash val="solid"/>
                </a:ln>
                <a:solidFill>
                  <a:schemeClr val="accent6">
                    <a:lumMod val="50000"/>
                  </a:schemeClr>
                </a:solidFill>
              </a:rPr>
              <a:t>PARÁMETROS CARACTERÍSTICOS</a:t>
            </a:r>
            <a:endParaRPr lang="es-ES" sz="3200" b="1" cap="none" spc="0" dirty="0">
              <a:ln w="22225">
                <a:solidFill>
                  <a:schemeClr val="tx1"/>
                </a:solidFill>
                <a:prstDash val="solid"/>
              </a:ln>
              <a:solidFill>
                <a:schemeClr val="accent6">
                  <a:lumMod val="50000"/>
                </a:schemeClr>
              </a:solidFill>
              <a:effectLst/>
            </a:endParaRP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420" y="3236994"/>
            <a:ext cx="3730333" cy="2428742"/>
          </a:xfrm>
          <a:prstGeom prst="rect">
            <a:avLst/>
          </a:prstGeom>
        </p:spPr>
      </p:pic>
    </p:spTree>
    <p:extLst>
      <p:ext uri="{BB962C8B-B14F-4D97-AF65-F5344CB8AC3E}">
        <p14:creationId xmlns:p14="http://schemas.microsoft.com/office/powerpoint/2010/main" val="873542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2816" y="1033255"/>
            <a:ext cx="8931771" cy="4763611"/>
          </a:xfrm>
        </p:spPr>
      </p:pic>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p:cNvSpPr/>
          <p:nvPr/>
        </p:nvSpPr>
        <p:spPr>
          <a:xfrm>
            <a:off x="474534" y="419626"/>
            <a:ext cx="2021568" cy="1112266"/>
          </a:xfrm>
          <a:prstGeom prst="ellipse">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 </a:t>
            </a:r>
            <a:r>
              <a:rPr lang="es-ES" b="1" dirty="0" smtClean="0">
                <a:solidFill>
                  <a:schemeClr val="tx1"/>
                </a:solidFill>
              </a:rPr>
              <a:t>CÓMO SE </a:t>
            </a:r>
          </a:p>
          <a:p>
            <a:pPr algn="ctr"/>
            <a:r>
              <a:rPr lang="es-ES" b="1" dirty="0" smtClean="0">
                <a:solidFill>
                  <a:schemeClr val="tx1"/>
                </a:solidFill>
              </a:rPr>
              <a:t>DEPURAN ? </a:t>
            </a:r>
            <a:endParaRPr lang="es-ES" b="1" dirty="0">
              <a:solidFill>
                <a:schemeClr val="tx1"/>
              </a:solidFill>
            </a:endParaRPr>
          </a:p>
        </p:txBody>
      </p:sp>
      <p:sp>
        <p:nvSpPr>
          <p:cNvPr id="3" name="Elipse 2"/>
          <p:cNvSpPr/>
          <p:nvPr/>
        </p:nvSpPr>
        <p:spPr>
          <a:xfrm>
            <a:off x="2246782" y="732780"/>
            <a:ext cx="4735265" cy="26247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4669487" y="510035"/>
            <a:ext cx="2853025" cy="523220"/>
          </a:xfrm>
          <a:prstGeom prst="rect">
            <a:avLst/>
          </a:prstGeom>
          <a:solidFill>
            <a:schemeClr val="bg1"/>
          </a:solidFill>
        </p:spPr>
        <p:txBody>
          <a:bodyPr wrap="none" lIns="91440" tIns="45720" rIns="91440" bIns="45720">
            <a:spAutoFit/>
          </a:bodyPr>
          <a:lstStyle/>
          <a:p>
            <a:pPr algn="ctr"/>
            <a:r>
              <a:rPr lang="es-ES" sz="2800" b="0" cap="none" spc="0" dirty="0" smtClean="0">
                <a:ln w="0"/>
                <a:solidFill>
                  <a:srgbClr val="FF0000"/>
                </a:solidFill>
                <a:effectLst>
                  <a:outerShdw blurRad="38100" dist="25400" dir="5400000" algn="ctr" rotWithShape="0">
                    <a:srgbClr val="6E747A">
                      <a:alpha val="43000"/>
                    </a:srgbClr>
                  </a:outerShdw>
                </a:effectLst>
              </a:rPr>
              <a:t>PRETRATAMIENTO</a:t>
            </a:r>
            <a:endParaRPr lang="es-ES" sz="2800" b="0" cap="none" spc="0" dirty="0">
              <a:ln w="0"/>
              <a:solidFill>
                <a:srgbClr val="FF0000"/>
              </a:solidFill>
              <a:effectLst>
                <a:outerShdw blurRad="38100" dist="25400" dir="5400000" algn="ctr" rotWithShape="0">
                  <a:srgbClr val="6E747A">
                    <a:alpha val="43000"/>
                  </a:srgbClr>
                </a:outerShdw>
              </a:effectLst>
            </a:endParaRPr>
          </a:p>
        </p:txBody>
      </p:sp>
      <p:sp>
        <p:nvSpPr>
          <p:cNvPr id="10" name="Rectángulo 9"/>
          <p:cNvSpPr/>
          <p:nvPr/>
        </p:nvSpPr>
        <p:spPr>
          <a:xfrm>
            <a:off x="9014956" y="468450"/>
            <a:ext cx="1925207" cy="523220"/>
          </a:xfrm>
          <a:prstGeom prst="rect">
            <a:avLst/>
          </a:prstGeom>
          <a:solidFill>
            <a:schemeClr val="bg1"/>
          </a:solidFill>
        </p:spPr>
        <p:txBody>
          <a:bodyPr wrap="none" lIns="91440" tIns="45720" rIns="91440" bIns="45720">
            <a:spAutoFit/>
          </a:bodyPr>
          <a:lstStyle/>
          <a:p>
            <a:pPr algn="ctr"/>
            <a:r>
              <a:rPr lang="es-ES" sz="2800" b="0" cap="none" spc="0" dirty="0" smtClean="0">
                <a:ln w="0"/>
                <a:solidFill>
                  <a:srgbClr val="7030A0"/>
                </a:solidFill>
                <a:effectLst>
                  <a:outerShdw blurRad="38100" dist="25400" dir="5400000" algn="ctr" rotWithShape="0">
                    <a:srgbClr val="6E747A">
                      <a:alpha val="43000"/>
                    </a:srgbClr>
                  </a:outerShdw>
                </a:effectLst>
              </a:rPr>
              <a:t>T.PRIMARIO</a:t>
            </a:r>
            <a:endParaRPr lang="es-ES" sz="2800" b="0" cap="none" spc="0" dirty="0">
              <a:ln w="0"/>
              <a:solidFill>
                <a:srgbClr val="7030A0"/>
              </a:solidFill>
              <a:effectLst>
                <a:outerShdw blurRad="38100" dist="25400" dir="5400000" algn="ctr" rotWithShape="0">
                  <a:srgbClr val="6E747A">
                    <a:alpha val="43000"/>
                  </a:srgbClr>
                </a:outerShdw>
              </a:effectLst>
            </a:endParaRPr>
          </a:p>
        </p:txBody>
      </p:sp>
      <p:sp>
        <p:nvSpPr>
          <p:cNvPr id="13" name="Elipse 12"/>
          <p:cNvSpPr/>
          <p:nvPr/>
        </p:nvSpPr>
        <p:spPr>
          <a:xfrm rot="20305856">
            <a:off x="5844664" y="1979989"/>
            <a:ext cx="2424470" cy="2184758"/>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7030A0"/>
              </a:solidFill>
            </a:endParaRPr>
          </a:p>
        </p:txBody>
      </p:sp>
      <p:sp>
        <p:nvSpPr>
          <p:cNvPr id="14" name="Rectángulo 13"/>
          <p:cNvSpPr/>
          <p:nvPr/>
        </p:nvSpPr>
        <p:spPr>
          <a:xfrm>
            <a:off x="6629400" y="3878473"/>
            <a:ext cx="1892302" cy="400110"/>
          </a:xfrm>
          <a:prstGeom prst="rect">
            <a:avLst/>
          </a:prstGeom>
          <a:solidFill>
            <a:schemeClr val="bg1"/>
          </a:solidFill>
        </p:spPr>
        <p:txBody>
          <a:bodyPr wrap="square" lIns="91440" tIns="45720" rIns="91440" bIns="45720">
            <a:spAutoFit/>
          </a:bodyPr>
          <a:lstStyle/>
          <a:p>
            <a:pPr algn="ctr"/>
            <a:r>
              <a:rPr lang="es-ES" sz="2000" dirty="0" smtClean="0">
                <a:ln w="0"/>
                <a:solidFill>
                  <a:schemeClr val="accent6">
                    <a:lumMod val="50000"/>
                  </a:schemeClr>
                </a:solidFill>
                <a:effectLst>
                  <a:outerShdw blurRad="38100" dist="25400" dir="5400000" algn="ctr" rotWithShape="0">
                    <a:srgbClr val="6E747A">
                      <a:alpha val="43000"/>
                    </a:srgbClr>
                  </a:outerShdw>
                </a:effectLst>
              </a:rPr>
              <a:t>T.SECUNDARI</a:t>
            </a:r>
            <a:r>
              <a:rPr lang="es-ES" sz="2000" b="0" cap="none" spc="0" dirty="0" smtClean="0">
                <a:ln w="0"/>
                <a:solidFill>
                  <a:schemeClr val="accent6">
                    <a:lumMod val="50000"/>
                  </a:schemeClr>
                </a:solidFill>
                <a:effectLst>
                  <a:outerShdw blurRad="38100" dist="25400" dir="5400000" algn="ctr" rotWithShape="0">
                    <a:srgbClr val="6E747A">
                      <a:alpha val="43000"/>
                    </a:srgbClr>
                  </a:outerShdw>
                </a:effectLst>
              </a:rPr>
              <a:t>O</a:t>
            </a:r>
            <a:endParaRPr lang="es-ES" sz="2000" b="0"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15" name="Elipse 14"/>
          <p:cNvSpPr/>
          <p:nvPr/>
        </p:nvSpPr>
        <p:spPr>
          <a:xfrm>
            <a:off x="7655714" y="902135"/>
            <a:ext cx="3913734" cy="2146454"/>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7030A0"/>
              </a:solidFill>
            </a:endParaRPr>
          </a:p>
        </p:txBody>
      </p:sp>
      <p:sp>
        <p:nvSpPr>
          <p:cNvPr id="8" name="Abrir llave 7"/>
          <p:cNvSpPr/>
          <p:nvPr/>
        </p:nvSpPr>
        <p:spPr>
          <a:xfrm>
            <a:off x="1768206" y="1626965"/>
            <a:ext cx="92387" cy="40698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Rectángulo 16"/>
          <p:cNvSpPr/>
          <p:nvPr/>
        </p:nvSpPr>
        <p:spPr>
          <a:xfrm rot="16200000">
            <a:off x="527748" y="3276632"/>
            <a:ext cx="979306" cy="523220"/>
          </a:xfrm>
          <a:prstGeom prst="rect">
            <a:avLst/>
          </a:prstGeom>
          <a:solidFill>
            <a:schemeClr val="bg1"/>
          </a:solidFill>
        </p:spPr>
        <p:txBody>
          <a:bodyPr wrap="none" lIns="91440" tIns="45720" rIns="91440" bIns="45720">
            <a:spAutoFit/>
          </a:bodyPr>
          <a:lstStyle/>
          <a:p>
            <a:pPr algn="ctr"/>
            <a:r>
              <a:rPr lang="es-ES" sz="2800" dirty="0" smtClean="0">
                <a:ln w="0"/>
                <a:effectLst>
                  <a:outerShdw blurRad="38100" dist="25400" dir="5400000" algn="ctr" rotWithShape="0">
                    <a:srgbClr val="6E747A">
                      <a:alpha val="43000"/>
                    </a:srgbClr>
                  </a:outerShdw>
                </a:effectLst>
              </a:rPr>
              <a:t>EDAR</a:t>
            </a:r>
            <a:endParaRPr lang="es-ES" sz="2800" b="0" cap="none" spc="0" dirty="0">
              <a:ln w="0"/>
              <a:effectLst>
                <a:outerShdw blurRad="38100" dist="25400" dir="5400000" algn="ctr" rotWithShape="0">
                  <a:srgbClr val="6E747A">
                    <a:alpha val="43000"/>
                  </a:srgbClr>
                </a:outerShdw>
              </a:effectLst>
            </a:endParaRPr>
          </a:p>
        </p:txBody>
      </p:sp>
      <p:sp>
        <p:nvSpPr>
          <p:cNvPr id="9" name="Elipse 8"/>
          <p:cNvSpPr/>
          <p:nvPr/>
        </p:nvSpPr>
        <p:spPr>
          <a:xfrm>
            <a:off x="2882021" y="2872387"/>
            <a:ext cx="3864192" cy="2812391"/>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7030A0"/>
              </a:solidFill>
            </a:endParaRPr>
          </a:p>
        </p:txBody>
      </p:sp>
      <p:sp>
        <p:nvSpPr>
          <p:cNvPr id="16" name="Rectángulo 15"/>
          <p:cNvSpPr/>
          <p:nvPr/>
        </p:nvSpPr>
        <p:spPr>
          <a:xfrm>
            <a:off x="1911146" y="5068080"/>
            <a:ext cx="1941750" cy="523220"/>
          </a:xfrm>
          <a:prstGeom prst="rect">
            <a:avLst/>
          </a:prstGeom>
          <a:solidFill>
            <a:schemeClr val="bg1"/>
          </a:solidFill>
        </p:spPr>
        <p:txBody>
          <a:bodyPr wrap="none" lIns="91440" tIns="45720" rIns="91440" bIns="45720">
            <a:spAutoFit/>
          </a:bodyPr>
          <a:lstStyle/>
          <a:p>
            <a:pPr algn="ctr"/>
            <a:r>
              <a:rPr lang="es-ES" sz="2800" b="0" cap="none" spc="0" dirty="0" smtClean="0">
                <a:ln w="0"/>
                <a:solidFill>
                  <a:schemeClr val="accent4"/>
                </a:solidFill>
                <a:effectLst>
                  <a:outerShdw blurRad="38100" dist="25400" dir="5400000" algn="ctr" rotWithShape="0">
                    <a:srgbClr val="6E747A">
                      <a:alpha val="43000"/>
                    </a:srgbClr>
                  </a:outerShdw>
                </a:effectLst>
              </a:rPr>
              <a:t>T.TERCIARIO</a:t>
            </a:r>
            <a:endParaRPr lang="es-ES" sz="2800" b="0" cap="none" spc="0" dirty="0">
              <a:ln w="0"/>
              <a:solidFill>
                <a:schemeClr val="accent4"/>
              </a:solidFill>
              <a:effectLst>
                <a:outerShdw blurRad="38100" dist="25400" dir="5400000" algn="ctr" rotWithShape="0">
                  <a:srgbClr val="6E747A">
                    <a:alpha val="43000"/>
                  </a:srgbClr>
                </a:outerShdw>
              </a:effectLst>
            </a:endParaRPr>
          </a:p>
        </p:txBody>
      </p:sp>
      <p:sp>
        <p:nvSpPr>
          <p:cNvPr id="18" name="Rectángulo 17"/>
          <p:cNvSpPr/>
          <p:nvPr/>
        </p:nvSpPr>
        <p:spPr>
          <a:xfrm rot="16200000">
            <a:off x="-637735" y="3544828"/>
            <a:ext cx="4206536" cy="338554"/>
          </a:xfrm>
          <a:prstGeom prst="rect">
            <a:avLst/>
          </a:prstGeom>
          <a:solidFill>
            <a:schemeClr val="bg1"/>
          </a:solidFill>
        </p:spPr>
        <p:txBody>
          <a:bodyPr wrap="none" lIns="91440" tIns="45720" rIns="91440" bIns="45720">
            <a:spAutoFit/>
          </a:bodyPr>
          <a:lstStyle/>
          <a:p>
            <a:pPr algn="ctr"/>
            <a:r>
              <a:rPr lang="es-ES" sz="1600" dirty="0" smtClean="0">
                <a:ln w="0"/>
                <a:effectLst>
                  <a:outerShdw blurRad="38100" dist="25400" dir="5400000" algn="ctr" rotWithShape="0">
                    <a:srgbClr val="6E747A">
                      <a:alpha val="43000"/>
                    </a:srgbClr>
                  </a:outerShdw>
                </a:effectLst>
              </a:rPr>
              <a:t>ESTACIÓN DEPURADORA DE AGUAS RESIDUALES</a:t>
            </a:r>
            <a:endParaRPr lang="es-ES" sz="16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7837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3" grpId="0" animBg="1"/>
      <p:bldP spid="14" grpId="0" animBg="1"/>
      <p:bldP spid="15" grpId="0" animBg="1"/>
      <p:bldP spid="8" grpId="0" animBg="1"/>
      <p:bldP spid="17" grpId="0" animBg="1"/>
      <p:bldP spid="9"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6448072"/>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0" y="131669"/>
            <a:ext cx="12192000" cy="19288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p:cNvSpPr/>
          <p:nvPr/>
        </p:nvSpPr>
        <p:spPr>
          <a:xfrm>
            <a:off x="159544" y="474531"/>
            <a:ext cx="2097881" cy="954219"/>
          </a:xfrm>
          <a:prstGeom prst="ellipse">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 CÓMO </a:t>
            </a:r>
            <a:r>
              <a:rPr lang="es-ES" b="1" dirty="0" smtClean="0">
                <a:solidFill>
                  <a:schemeClr val="tx1"/>
                </a:solidFill>
              </a:rPr>
              <a:t>SE </a:t>
            </a:r>
          </a:p>
          <a:p>
            <a:pPr algn="ctr"/>
            <a:r>
              <a:rPr lang="es-ES" b="1" dirty="0" smtClean="0">
                <a:solidFill>
                  <a:schemeClr val="tx1"/>
                </a:solidFill>
              </a:rPr>
              <a:t>DEPURAN ? </a:t>
            </a:r>
            <a:endParaRPr lang="es-ES" b="1" dirty="0">
              <a:solidFill>
                <a:schemeClr val="tx1"/>
              </a:solidFill>
            </a:endParaRPr>
          </a:p>
        </p:txBody>
      </p:sp>
      <p:sp>
        <p:nvSpPr>
          <p:cNvPr id="5" name="Elipse 4"/>
          <p:cNvSpPr/>
          <p:nvPr/>
        </p:nvSpPr>
        <p:spPr>
          <a:xfrm>
            <a:off x="1940719" y="474531"/>
            <a:ext cx="1516856" cy="954219"/>
          </a:xfrm>
          <a:prstGeom prst="ellipse">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EDAR </a:t>
            </a:r>
            <a:endParaRPr lang="es-ES" b="1" dirty="0">
              <a:solidFill>
                <a:schemeClr val="bg1"/>
              </a:solidFill>
            </a:endParaRPr>
          </a:p>
        </p:txBody>
      </p:sp>
      <p:sp>
        <p:nvSpPr>
          <p:cNvPr id="6" name="Elipse 5"/>
          <p:cNvSpPr/>
          <p:nvPr/>
        </p:nvSpPr>
        <p:spPr>
          <a:xfrm>
            <a:off x="3126581" y="413321"/>
            <a:ext cx="2845594" cy="11756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PRETRATAMIENTO</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28" y="1920690"/>
            <a:ext cx="10989144" cy="3071499"/>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4791360"/>
            <a:ext cx="2857500" cy="1428750"/>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2702" y="3933626"/>
            <a:ext cx="3526955" cy="1932259"/>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598" y="3033270"/>
            <a:ext cx="2400785" cy="1773468"/>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8360" y="1274325"/>
            <a:ext cx="3047982" cy="2384512"/>
          </a:xfrm>
          <a:prstGeom prst="rect">
            <a:avLst/>
          </a:prstGeom>
        </p:spPr>
      </p:pic>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4859" y="1358900"/>
            <a:ext cx="2442862" cy="1601745"/>
          </a:xfrm>
          <a:prstGeom prst="rect">
            <a:avLst/>
          </a:prstGeom>
        </p:spPr>
      </p:pic>
      <p:sp>
        <p:nvSpPr>
          <p:cNvPr id="16" name="Rectángulo 15"/>
          <p:cNvSpPr/>
          <p:nvPr/>
        </p:nvSpPr>
        <p:spPr>
          <a:xfrm>
            <a:off x="5618676" y="476004"/>
            <a:ext cx="6319045" cy="584775"/>
          </a:xfrm>
          <a:prstGeom prst="rect">
            <a:avLst/>
          </a:prstGeom>
          <a:noFill/>
        </p:spPr>
        <p:txBody>
          <a:bodyPr wrap="square" lIns="91440" tIns="45720" rIns="91440" bIns="45720">
            <a:spAutoFit/>
          </a:bodyPr>
          <a:lstStyle/>
          <a:p>
            <a:pPr algn="ctr"/>
            <a:r>
              <a:rPr lang="es-ES" sz="3200" b="1" dirty="0" smtClean="0">
                <a:ln w="22225">
                  <a:solidFill>
                    <a:schemeClr val="tx1"/>
                  </a:solidFill>
                  <a:prstDash val="solid"/>
                </a:ln>
                <a:solidFill>
                  <a:schemeClr val="accent6">
                    <a:lumMod val="50000"/>
                  </a:schemeClr>
                </a:solidFill>
              </a:rPr>
              <a:t>ENREJADO+DESARENADOR</a:t>
            </a:r>
            <a:endParaRPr lang="es-ES" sz="3200" b="1" cap="none" spc="0" dirty="0">
              <a:ln w="22225">
                <a:solidFill>
                  <a:schemeClr val="tx1"/>
                </a:solidFill>
                <a:prstDash val="solid"/>
              </a:ln>
              <a:solidFill>
                <a:schemeClr val="accent6">
                  <a:lumMod val="50000"/>
                </a:schemeClr>
              </a:solidFill>
              <a:effectLst/>
            </a:endParaRPr>
          </a:p>
        </p:txBody>
      </p:sp>
      <p:pic>
        <p:nvPicPr>
          <p:cNvPr id="17" name="Imagen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841" y="4281808"/>
            <a:ext cx="3103872" cy="1964791"/>
          </a:xfrm>
          <a:prstGeom prst="rect">
            <a:avLst/>
          </a:prstGeom>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140774">
            <a:off x="1860945" y="2917860"/>
            <a:ext cx="2110740" cy="975360"/>
          </a:xfrm>
          <a:prstGeom prst="rect">
            <a:avLst/>
          </a:prstGeom>
        </p:spPr>
      </p:pic>
    </p:spTree>
    <p:extLst>
      <p:ext uri="{BB962C8B-B14F-4D97-AF65-F5344CB8AC3E}">
        <p14:creationId xmlns:p14="http://schemas.microsoft.com/office/powerpoint/2010/main" val="106882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2404</Words>
  <Application>Microsoft Office PowerPoint</Application>
  <PresentationFormat>Panorámica</PresentationFormat>
  <Paragraphs>186</Paragraphs>
  <Slides>20</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Windows User</cp:lastModifiedBy>
  <cp:revision>68</cp:revision>
  <dcterms:created xsi:type="dcterms:W3CDTF">2019-11-09T23:22:09Z</dcterms:created>
  <dcterms:modified xsi:type="dcterms:W3CDTF">2019-11-25T12:14:59Z</dcterms:modified>
</cp:coreProperties>
</file>