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ln w="50000">
              <a:noFill/>
            </a:ln>
          </c:spPr>
          <c:xVal>
            <c:numRef>
              <c:f>Hoja1!$B$1:$F$1</c:f>
              <c:numCache>
                <c:formatCode>General</c:formatCode>
                <c:ptCount val="5"/>
              </c:numCache>
            </c:numRef>
          </c:xVal>
          <c:yVal>
            <c:numRef>
              <c:f>Hoja1!$B$2:$F$2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91-4FBE-A34D-C45D20B67EC4}"/>
            </c:ext>
          </c:extLst>
        </c:ser>
        <c:ser>
          <c:idx val="1"/>
          <c:order val="1"/>
          <c:spPr>
            <a:ln w="5000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Hoja1!$A$3:$F$3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</c:numCache>
            </c:numRef>
          </c:xVal>
          <c:yVal>
            <c:numRef>
              <c:f>Hoja1!$A$4:$F$4</c:f>
              <c:numCache>
                <c:formatCode>General</c:formatCode>
                <c:ptCount val="6"/>
                <c:pt idx="0">
                  <c:v>250</c:v>
                </c:pt>
                <c:pt idx="1">
                  <c:v>375</c:v>
                </c:pt>
                <c:pt idx="2">
                  <c:v>500</c:v>
                </c:pt>
                <c:pt idx="3">
                  <c:v>625</c:v>
                </c:pt>
                <c:pt idx="4">
                  <c:v>750</c:v>
                </c:pt>
                <c:pt idx="5">
                  <c:v>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91-4FBE-A34D-C45D20B67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20448"/>
        <c:axId val="76730752"/>
      </c:scatterChart>
      <c:valAx>
        <c:axId val="7652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 (l)</a:t>
                </a:r>
              </a:p>
            </c:rich>
          </c:tx>
          <c:layout/>
          <c:overlay val="0"/>
        </c:title>
        <c:numFmt formatCode="@" sourceLinked="0"/>
        <c:majorTickMark val="out"/>
        <c:minorTickMark val="none"/>
        <c:tickLblPos val="nextTo"/>
        <c:crossAx val="76730752"/>
        <c:crosses val="autoZero"/>
        <c:crossBetween val="midCat"/>
      </c:valAx>
      <c:valAx>
        <c:axId val="76730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 T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520448"/>
        <c:crosses val="autoZero"/>
        <c:crossBetween val="midCat"/>
      </c:valAx>
      <c:spPr>
        <a:ln w="25400">
          <a:noFill/>
        </a:ln>
      </c:spPr>
    </c:plotArea>
    <c:plotVisOnly val="0"/>
    <c:dispBlanksAs val="gap"/>
    <c:showDLblsOverMax val="0"/>
  </c:chart>
  <c:spPr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BCC9C-D7B0-4B41-88A3-5C5CE5D955CF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2D4F8BAF-C6D7-40A7-9B65-D26D1B329CF3}">
      <dgm:prSet phldrT="[Texto]" custT="1"/>
      <dgm:spPr/>
      <dgm:t>
        <a:bodyPr/>
        <a:lstStyle/>
        <a:p>
          <a:r>
            <a:rPr lang="es-ES" sz="2000" dirty="0" smtClean="0"/>
            <a:t>T</a:t>
          </a:r>
          <a:r>
            <a:rPr lang="es-ES" sz="2000" baseline="-25000" dirty="0" smtClean="0"/>
            <a:t>m</a:t>
          </a:r>
          <a:r>
            <a:rPr lang="es-ES" sz="2000" baseline="0" dirty="0" smtClean="0"/>
            <a:t> menor que en gaseoso</a:t>
          </a:r>
          <a:r>
            <a:rPr lang="es-ES" sz="2000" baseline="0" dirty="0" smtClean="0">
              <a:sym typeface="Wingdings" pitchFamily="2" charset="2"/>
            </a:rPr>
            <a:t> </a:t>
          </a:r>
          <a:r>
            <a:rPr lang="es-ES" sz="2000" baseline="0" dirty="0" err="1" smtClean="0">
              <a:sym typeface="Wingdings" pitchFamily="2" charset="2"/>
            </a:rPr>
            <a:t>E</a:t>
          </a:r>
          <a:r>
            <a:rPr lang="es-ES" sz="2000" baseline="-25000" dirty="0" err="1" smtClean="0">
              <a:sym typeface="Wingdings" pitchFamily="2" charset="2"/>
            </a:rPr>
            <a:t>c</a:t>
          </a:r>
          <a:endParaRPr lang="es-ES" sz="2000" dirty="0"/>
        </a:p>
      </dgm:t>
    </dgm:pt>
    <dgm:pt modelId="{643BEF55-80C5-4A5A-80F4-5598B3CC7F24}" type="parTrans" cxnId="{9536188F-7DDE-4E59-97CC-765A34EE51D6}">
      <dgm:prSet/>
      <dgm:spPr/>
      <dgm:t>
        <a:bodyPr/>
        <a:lstStyle/>
        <a:p>
          <a:endParaRPr lang="es-ES"/>
        </a:p>
      </dgm:t>
    </dgm:pt>
    <dgm:pt modelId="{C58B1698-84D3-4858-9FD0-97AB8C0DC841}" type="sibTrans" cxnId="{9536188F-7DDE-4E59-97CC-765A34EE51D6}">
      <dgm:prSet/>
      <dgm:spPr/>
      <dgm:t>
        <a:bodyPr/>
        <a:lstStyle/>
        <a:p>
          <a:endParaRPr lang="es-ES"/>
        </a:p>
      </dgm:t>
    </dgm:pt>
    <dgm:pt modelId="{BC07195F-A05E-4089-81F9-792565E7214F}">
      <dgm:prSet phldrT="[Texto]" custT="1"/>
      <dgm:spPr/>
      <dgm:t>
        <a:bodyPr/>
        <a:lstStyle/>
        <a:p>
          <a:r>
            <a:rPr lang="es-ES" sz="2000" dirty="0" err="1" smtClean="0"/>
            <a:t>F</a:t>
          </a:r>
          <a:r>
            <a:rPr lang="es-ES" sz="2000" baseline="-25000" dirty="0" err="1" smtClean="0"/>
            <a:t>atracción</a:t>
          </a:r>
          <a:r>
            <a:rPr lang="es-ES" sz="2000" baseline="0" dirty="0" smtClean="0"/>
            <a:t> intensas, pero no lo suficiente para mantener las partículas fijas</a:t>
          </a:r>
          <a:endParaRPr lang="es-ES" sz="2000" dirty="0"/>
        </a:p>
      </dgm:t>
    </dgm:pt>
    <dgm:pt modelId="{27D039D4-FFB7-4533-BF2E-BC2013329320}" type="parTrans" cxnId="{A01D3C0F-B5EB-4580-8770-54820AF0FAF5}">
      <dgm:prSet/>
      <dgm:spPr/>
      <dgm:t>
        <a:bodyPr/>
        <a:lstStyle/>
        <a:p>
          <a:endParaRPr lang="es-ES"/>
        </a:p>
      </dgm:t>
    </dgm:pt>
    <dgm:pt modelId="{A0A7595C-06C3-4ED2-BD6A-3AFF7355B57D}" type="sibTrans" cxnId="{A01D3C0F-B5EB-4580-8770-54820AF0FAF5}">
      <dgm:prSet/>
      <dgm:spPr/>
      <dgm:t>
        <a:bodyPr/>
        <a:lstStyle/>
        <a:p>
          <a:endParaRPr lang="es-ES"/>
        </a:p>
      </dgm:t>
    </dgm:pt>
    <dgm:pt modelId="{76CF606F-E382-4ADD-8531-462ED8E5E61A}">
      <dgm:prSet phldrT="[Texto]" custT="1"/>
      <dgm:spPr/>
      <dgm:t>
        <a:bodyPr/>
        <a:lstStyle/>
        <a:p>
          <a:r>
            <a:rPr lang="es-ES" sz="2000" dirty="0" smtClean="0"/>
            <a:t>En el interior del líquido, </a:t>
          </a:r>
          <a:r>
            <a:rPr lang="es-ES" sz="2000" dirty="0" err="1" smtClean="0"/>
            <a:t>F</a:t>
          </a:r>
          <a:r>
            <a:rPr lang="es-ES" sz="2000" baseline="-25000" dirty="0" err="1" smtClean="0"/>
            <a:t>atracción</a:t>
          </a:r>
          <a:r>
            <a:rPr lang="es-ES" sz="2000" baseline="0" dirty="0" smtClean="0"/>
            <a:t> son iguales</a:t>
          </a:r>
          <a:endParaRPr lang="es-ES" sz="2000" dirty="0"/>
        </a:p>
      </dgm:t>
    </dgm:pt>
    <dgm:pt modelId="{E28032DC-FE2F-4E61-BF2A-70C68E009F97}" type="parTrans" cxnId="{DE71C938-9765-4AFF-AF3F-1059313368F8}">
      <dgm:prSet/>
      <dgm:spPr/>
      <dgm:t>
        <a:bodyPr/>
        <a:lstStyle/>
        <a:p>
          <a:endParaRPr lang="es-ES"/>
        </a:p>
      </dgm:t>
    </dgm:pt>
    <dgm:pt modelId="{202BA1FB-D54B-456A-B419-6ED35C487624}" type="sibTrans" cxnId="{DE71C938-9765-4AFF-AF3F-1059313368F8}">
      <dgm:prSet/>
      <dgm:spPr/>
      <dgm:t>
        <a:bodyPr/>
        <a:lstStyle/>
        <a:p>
          <a:endParaRPr lang="es-ES"/>
        </a:p>
      </dgm:t>
    </dgm:pt>
    <dgm:pt modelId="{7BD9BC28-95E2-4CE1-836C-35F38CDA49F3}" type="pres">
      <dgm:prSet presAssocID="{DA9BCC9C-D7B0-4B41-88A3-5C5CE5D955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4FF71C-3821-41EC-A6E6-A07B18F24F53}" type="pres">
      <dgm:prSet presAssocID="{2D4F8BAF-C6D7-40A7-9B65-D26D1B329CF3}" presName="parentLin" presStyleCnt="0"/>
      <dgm:spPr/>
    </dgm:pt>
    <dgm:pt modelId="{AA67684E-9AA9-4298-995E-8CC10800A954}" type="pres">
      <dgm:prSet presAssocID="{2D4F8BAF-C6D7-40A7-9B65-D26D1B329CF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565CD86-9EA3-48C2-B774-ABE67725C057}" type="pres">
      <dgm:prSet presAssocID="{2D4F8BAF-C6D7-40A7-9B65-D26D1B329C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7CB03-FC58-47B1-AEAE-6F1CC78B1900}" type="pres">
      <dgm:prSet presAssocID="{2D4F8BAF-C6D7-40A7-9B65-D26D1B329CF3}" presName="negativeSpace" presStyleCnt="0"/>
      <dgm:spPr/>
    </dgm:pt>
    <dgm:pt modelId="{68FC58E2-EC9B-4D80-9ED2-656F54E7A36B}" type="pres">
      <dgm:prSet presAssocID="{2D4F8BAF-C6D7-40A7-9B65-D26D1B329CF3}" presName="childText" presStyleLbl="conFgAcc1" presStyleIdx="0" presStyleCnt="3">
        <dgm:presLayoutVars>
          <dgm:bulletEnabled val="1"/>
        </dgm:presLayoutVars>
      </dgm:prSet>
      <dgm:spPr/>
    </dgm:pt>
    <dgm:pt modelId="{7A335AB3-9839-439B-AA82-F5893768F235}" type="pres">
      <dgm:prSet presAssocID="{C58B1698-84D3-4858-9FD0-97AB8C0DC841}" presName="spaceBetweenRectangles" presStyleCnt="0"/>
      <dgm:spPr/>
    </dgm:pt>
    <dgm:pt modelId="{72C2A0E1-6C69-45B6-A266-3878BA9E1B16}" type="pres">
      <dgm:prSet presAssocID="{BC07195F-A05E-4089-81F9-792565E7214F}" presName="parentLin" presStyleCnt="0"/>
      <dgm:spPr/>
    </dgm:pt>
    <dgm:pt modelId="{99294663-1EE0-42EC-B92E-8F44DE96AA83}" type="pres">
      <dgm:prSet presAssocID="{BC07195F-A05E-4089-81F9-792565E7214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4EE77DE-C1CC-4CED-9DF0-6EA3CD7D8F73}" type="pres">
      <dgm:prSet presAssocID="{BC07195F-A05E-4089-81F9-792565E721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DFE8E-429F-458C-9CCF-23C1CD2859C1}" type="pres">
      <dgm:prSet presAssocID="{BC07195F-A05E-4089-81F9-792565E7214F}" presName="negativeSpace" presStyleCnt="0"/>
      <dgm:spPr/>
    </dgm:pt>
    <dgm:pt modelId="{3986AE0F-8CD7-4A49-8598-76F1C7F0A35B}" type="pres">
      <dgm:prSet presAssocID="{BC07195F-A05E-4089-81F9-792565E7214F}" presName="childText" presStyleLbl="conFgAcc1" presStyleIdx="1" presStyleCnt="3">
        <dgm:presLayoutVars>
          <dgm:bulletEnabled val="1"/>
        </dgm:presLayoutVars>
      </dgm:prSet>
      <dgm:spPr/>
    </dgm:pt>
    <dgm:pt modelId="{55835DC5-E688-4580-B3DE-6E9C0F4576DF}" type="pres">
      <dgm:prSet presAssocID="{A0A7595C-06C3-4ED2-BD6A-3AFF7355B57D}" presName="spaceBetweenRectangles" presStyleCnt="0"/>
      <dgm:spPr/>
    </dgm:pt>
    <dgm:pt modelId="{F2E99EC1-8CA5-48F7-AA85-118A6646E2E4}" type="pres">
      <dgm:prSet presAssocID="{76CF606F-E382-4ADD-8531-462ED8E5E61A}" presName="parentLin" presStyleCnt="0"/>
      <dgm:spPr/>
    </dgm:pt>
    <dgm:pt modelId="{570ABE82-60F5-41FE-BF6E-4481D4F830BE}" type="pres">
      <dgm:prSet presAssocID="{76CF606F-E382-4ADD-8531-462ED8E5E61A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9CC23E7-D58B-4557-AD61-A9FCA930F2A8}" type="pres">
      <dgm:prSet presAssocID="{76CF606F-E382-4ADD-8531-462ED8E5E6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125F7-88E7-4E1F-91A4-6FC74EDFF845}" type="pres">
      <dgm:prSet presAssocID="{76CF606F-E382-4ADD-8531-462ED8E5E61A}" presName="negativeSpace" presStyleCnt="0"/>
      <dgm:spPr/>
    </dgm:pt>
    <dgm:pt modelId="{9A47217C-8401-46DB-9005-2DDA93AB6C04}" type="pres">
      <dgm:prSet presAssocID="{76CF606F-E382-4ADD-8531-462ED8E5E6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F95B72-C2A8-457B-86E2-23EA79188983}" type="presOf" srcId="{76CF606F-E382-4ADD-8531-462ED8E5E61A}" destId="{99CC23E7-D58B-4557-AD61-A9FCA930F2A8}" srcOrd="1" destOrd="0" presId="urn:microsoft.com/office/officeart/2005/8/layout/list1"/>
    <dgm:cxn modelId="{4FC27FC9-7B6C-4D5A-B01F-2E9907D14E89}" type="presOf" srcId="{2D4F8BAF-C6D7-40A7-9B65-D26D1B329CF3}" destId="{6565CD86-9EA3-48C2-B774-ABE67725C057}" srcOrd="1" destOrd="0" presId="urn:microsoft.com/office/officeart/2005/8/layout/list1"/>
    <dgm:cxn modelId="{DE71C938-9765-4AFF-AF3F-1059313368F8}" srcId="{DA9BCC9C-D7B0-4B41-88A3-5C5CE5D955CF}" destId="{76CF606F-E382-4ADD-8531-462ED8E5E61A}" srcOrd="2" destOrd="0" parTransId="{E28032DC-FE2F-4E61-BF2A-70C68E009F97}" sibTransId="{202BA1FB-D54B-456A-B419-6ED35C487624}"/>
    <dgm:cxn modelId="{A01D3C0F-B5EB-4580-8770-54820AF0FAF5}" srcId="{DA9BCC9C-D7B0-4B41-88A3-5C5CE5D955CF}" destId="{BC07195F-A05E-4089-81F9-792565E7214F}" srcOrd="1" destOrd="0" parTransId="{27D039D4-FFB7-4533-BF2E-BC2013329320}" sibTransId="{A0A7595C-06C3-4ED2-BD6A-3AFF7355B57D}"/>
    <dgm:cxn modelId="{9536188F-7DDE-4E59-97CC-765A34EE51D6}" srcId="{DA9BCC9C-D7B0-4B41-88A3-5C5CE5D955CF}" destId="{2D4F8BAF-C6D7-40A7-9B65-D26D1B329CF3}" srcOrd="0" destOrd="0" parTransId="{643BEF55-80C5-4A5A-80F4-5598B3CC7F24}" sibTransId="{C58B1698-84D3-4858-9FD0-97AB8C0DC841}"/>
    <dgm:cxn modelId="{A0E59A38-9F6A-4E25-9083-63B395B4206A}" type="presOf" srcId="{BC07195F-A05E-4089-81F9-792565E7214F}" destId="{64EE77DE-C1CC-4CED-9DF0-6EA3CD7D8F73}" srcOrd="1" destOrd="0" presId="urn:microsoft.com/office/officeart/2005/8/layout/list1"/>
    <dgm:cxn modelId="{3498E3A3-0726-4450-977D-892F7F96F2BB}" type="presOf" srcId="{2D4F8BAF-C6D7-40A7-9B65-D26D1B329CF3}" destId="{AA67684E-9AA9-4298-995E-8CC10800A954}" srcOrd="0" destOrd="0" presId="urn:microsoft.com/office/officeart/2005/8/layout/list1"/>
    <dgm:cxn modelId="{DDA54F32-FC80-41C4-B271-2BB89BD8D656}" type="presOf" srcId="{DA9BCC9C-D7B0-4B41-88A3-5C5CE5D955CF}" destId="{7BD9BC28-95E2-4CE1-836C-35F38CDA49F3}" srcOrd="0" destOrd="0" presId="urn:microsoft.com/office/officeart/2005/8/layout/list1"/>
    <dgm:cxn modelId="{6FAF77CB-D63C-4EED-BE7C-413CFB27AB9E}" type="presOf" srcId="{76CF606F-E382-4ADD-8531-462ED8E5E61A}" destId="{570ABE82-60F5-41FE-BF6E-4481D4F830BE}" srcOrd="0" destOrd="0" presId="urn:microsoft.com/office/officeart/2005/8/layout/list1"/>
    <dgm:cxn modelId="{3098A614-E501-4EE6-A99C-2624E7770BDB}" type="presOf" srcId="{BC07195F-A05E-4089-81F9-792565E7214F}" destId="{99294663-1EE0-42EC-B92E-8F44DE96AA83}" srcOrd="0" destOrd="0" presId="urn:microsoft.com/office/officeart/2005/8/layout/list1"/>
    <dgm:cxn modelId="{DBCCB64C-C728-4AEE-922C-3A89D155A5F9}" type="presParOf" srcId="{7BD9BC28-95E2-4CE1-836C-35F38CDA49F3}" destId="{924FF71C-3821-41EC-A6E6-A07B18F24F53}" srcOrd="0" destOrd="0" presId="urn:microsoft.com/office/officeart/2005/8/layout/list1"/>
    <dgm:cxn modelId="{932652DB-C67D-4A4D-9FAC-75C6F93CADAA}" type="presParOf" srcId="{924FF71C-3821-41EC-A6E6-A07B18F24F53}" destId="{AA67684E-9AA9-4298-995E-8CC10800A954}" srcOrd="0" destOrd="0" presId="urn:microsoft.com/office/officeart/2005/8/layout/list1"/>
    <dgm:cxn modelId="{72AE0396-05ED-4FA5-B5E4-0B918D52B964}" type="presParOf" srcId="{924FF71C-3821-41EC-A6E6-A07B18F24F53}" destId="{6565CD86-9EA3-48C2-B774-ABE67725C057}" srcOrd="1" destOrd="0" presId="urn:microsoft.com/office/officeart/2005/8/layout/list1"/>
    <dgm:cxn modelId="{58A67C0B-782F-412B-844D-19A615BFA298}" type="presParOf" srcId="{7BD9BC28-95E2-4CE1-836C-35F38CDA49F3}" destId="{5D67CB03-FC58-47B1-AEAE-6F1CC78B1900}" srcOrd="1" destOrd="0" presId="urn:microsoft.com/office/officeart/2005/8/layout/list1"/>
    <dgm:cxn modelId="{3A31B46C-5B8C-468D-A73E-9DB352E129F2}" type="presParOf" srcId="{7BD9BC28-95E2-4CE1-836C-35F38CDA49F3}" destId="{68FC58E2-EC9B-4D80-9ED2-656F54E7A36B}" srcOrd="2" destOrd="0" presId="urn:microsoft.com/office/officeart/2005/8/layout/list1"/>
    <dgm:cxn modelId="{DE7A5063-550E-42CA-8A83-536767502211}" type="presParOf" srcId="{7BD9BC28-95E2-4CE1-836C-35F38CDA49F3}" destId="{7A335AB3-9839-439B-AA82-F5893768F235}" srcOrd="3" destOrd="0" presId="urn:microsoft.com/office/officeart/2005/8/layout/list1"/>
    <dgm:cxn modelId="{B7A04F82-9FB4-46CC-9346-B1177A24778C}" type="presParOf" srcId="{7BD9BC28-95E2-4CE1-836C-35F38CDA49F3}" destId="{72C2A0E1-6C69-45B6-A266-3878BA9E1B16}" srcOrd="4" destOrd="0" presId="urn:microsoft.com/office/officeart/2005/8/layout/list1"/>
    <dgm:cxn modelId="{4D525328-6771-40B3-98AA-23EA46AA0C2A}" type="presParOf" srcId="{72C2A0E1-6C69-45B6-A266-3878BA9E1B16}" destId="{99294663-1EE0-42EC-B92E-8F44DE96AA83}" srcOrd="0" destOrd="0" presId="urn:microsoft.com/office/officeart/2005/8/layout/list1"/>
    <dgm:cxn modelId="{D72F7B3B-28C8-43B9-8FD6-995F1D1CC34E}" type="presParOf" srcId="{72C2A0E1-6C69-45B6-A266-3878BA9E1B16}" destId="{64EE77DE-C1CC-4CED-9DF0-6EA3CD7D8F73}" srcOrd="1" destOrd="0" presId="urn:microsoft.com/office/officeart/2005/8/layout/list1"/>
    <dgm:cxn modelId="{DE4B105E-3747-452F-BDB2-B2CCE0AE3CC0}" type="presParOf" srcId="{7BD9BC28-95E2-4CE1-836C-35F38CDA49F3}" destId="{268DFE8E-429F-458C-9CCF-23C1CD2859C1}" srcOrd="5" destOrd="0" presId="urn:microsoft.com/office/officeart/2005/8/layout/list1"/>
    <dgm:cxn modelId="{3B1A6A76-229D-4F10-B40B-A6F6B11D8B13}" type="presParOf" srcId="{7BD9BC28-95E2-4CE1-836C-35F38CDA49F3}" destId="{3986AE0F-8CD7-4A49-8598-76F1C7F0A35B}" srcOrd="6" destOrd="0" presId="urn:microsoft.com/office/officeart/2005/8/layout/list1"/>
    <dgm:cxn modelId="{7A281F25-FEB3-45B0-A665-84369FC848B9}" type="presParOf" srcId="{7BD9BC28-95E2-4CE1-836C-35F38CDA49F3}" destId="{55835DC5-E688-4580-B3DE-6E9C0F4576DF}" srcOrd="7" destOrd="0" presId="urn:microsoft.com/office/officeart/2005/8/layout/list1"/>
    <dgm:cxn modelId="{0CF6A1E8-DDC5-4BC0-8FAD-D510A21EAEA9}" type="presParOf" srcId="{7BD9BC28-95E2-4CE1-836C-35F38CDA49F3}" destId="{F2E99EC1-8CA5-48F7-AA85-118A6646E2E4}" srcOrd="8" destOrd="0" presId="urn:microsoft.com/office/officeart/2005/8/layout/list1"/>
    <dgm:cxn modelId="{C6811DBD-6983-4BC0-B348-ACD8F97C5928}" type="presParOf" srcId="{F2E99EC1-8CA5-48F7-AA85-118A6646E2E4}" destId="{570ABE82-60F5-41FE-BF6E-4481D4F830BE}" srcOrd="0" destOrd="0" presId="urn:microsoft.com/office/officeart/2005/8/layout/list1"/>
    <dgm:cxn modelId="{4E3C1BBA-8489-485B-8F16-DE7611F0376E}" type="presParOf" srcId="{F2E99EC1-8CA5-48F7-AA85-118A6646E2E4}" destId="{99CC23E7-D58B-4557-AD61-A9FCA930F2A8}" srcOrd="1" destOrd="0" presId="urn:microsoft.com/office/officeart/2005/8/layout/list1"/>
    <dgm:cxn modelId="{39622EA3-2FF0-43AE-9271-84A37970AAC1}" type="presParOf" srcId="{7BD9BC28-95E2-4CE1-836C-35F38CDA49F3}" destId="{8AF125F7-88E7-4E1F-91A4-6FC74EDFF845}" srcOrd="9" destOrd="0" presId="urn:microsoft.com/office/officeart/2005/8/layout/list1"/>
    <dgm:cxn modelId="{6A7D0A89-786E-43CA-A6E2-00E135C7ACF7}" type="presParOf" srcId="{7BD9BC28-95E2-4CE1-836C-35F38CDA49F3}" destId="{9A47217C-8401-46DB-9005-2DDA93AB6C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58E2-EC9B-4D80-9ED2-656F54E7A36B}">
      <dsp:nvSpPr>
        <dsp:cNvPr id="0" name=""/>
        <dsp:cNvSpPr/>
      </dsp:nvSpPr>
      <dsp:spPr>
        <a:xfrm>
          <a:off x="0" y="501081"/>
          <a:ext cx="5688632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5CD86-9EA3-48C2-B774-ABE67725C057}">
      <dsp:nvSpPr>
        <dsp:cNvPr id="0" name=""/>
        <dsp:cNvSpPr/>
      </dsp:nvSpPr>
      <dsp:spPr>
        <a:xfrm>
          <a:off x="284431" y="43521"/>
          <a:ext cx="398204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</a:t>
          </a:r>
          <a:r>
            <a:rPr lang="es-ES" sz="2000" kern="1200" baseline="-25000" dirty="0" smtClean="0"/>
            <a:t>m</a:t>
          </a:r>
          <a:r>
            <a:rPr lang="es-ES" sz="2000" kern="1200" baseline="0" dirty="0" smtClean="0"/>
            <a:t> menor que en gaseoso</a:t>
          </a:r>
          <a:r>
            <a:rPr lang="es-ES" sz="2000" kern="1200" baseline="0" dirty="0" smtClean="0">
              <a:sym typeface="Wingdings" pitchFamily="2" charset="2"/>
            </a:rPr>
            <a:t> </a:t>
          </a:r>
          <a:r>
            <a:rPr lang="es-ES" sz="2000" kern="1200" baseline="0" dirty="0" err="1" smtClean="0">
              <a:sym typeface="Wingdings" pitchFamily="2" charset="2"/>
            </a:rPr>
            <a:t>E</a:t>
          </a:r>
          <a:r>
            <a:rPr lang="es-ES" sz="2000" kern="1200" baseline="-25000" dirty="0" err="1" smtClean="0">
              <a:sym typeface="Wingdings" pitchFamily="2" charset="2"/>
            </a:rPr>
            <a:t>c</a:t>
          </a:r>
          <a:endParaRPr lang="es-ES" sz="2000" kern="1200" dirty="0"/>
        </a:p>
      </dsp:txBody>
      <dsp:txXfrm>
        <a:off x="329103" y="88193"/>
        <a:ext cx="3892698" cy="825776"/>
      </dsp:txXfrm>
    </dsp:sp>
    <dsp:sp modelId="{3986AE0F-8CD7-4A49-8598-76F1C7F0A35B}">
      <dsp:nvSpPr>
        <dsp:cNvPr id="0" name=""/>
        <dsp:cNvSpPr/>
      </dsp:nvSpPr>
      <dsp:spPr>
        <a:xfrm>
          <a:off x="0" y="1907241"/>
          <a:ext cx="5688632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E77DE-C1CC-4CED-9DF0-6EA3CD7D8F73}">
      <dsp:nvSpPr>
        <dsp:cNvPr id="0" name=""/>
        <dsp:cNvSpPr/>
      </dsp:nvSpPr>
      <dsp:spPr>
        <a:xfrm>
          <a:off x="284431" y="1449681"/>
          <a:ext cx="398204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F</a:t>
          </a:r>
          <a:r>
            <a:rPr lang="es-ES" sz="2000" kern="1200" baseline="-25000" dirty="0" err="1" smtClean="0"/>
            <a:t>atracción</a:t>
          </a:r>
          <a:r>
            <a:rPr lang="es-ES" sz="2000" kern="1200" baseline="0" dirty="0" smtClean="0"/>
            <a:t> intensas, pero no lo suficiente para mantener las partículas fijas</a:t>
          </a:r>
          <a:endParaRPr lang="es-ES" sz="2000" kern="1200" dirty="0"/>
        </a:p>
      </dsp:txBody>
      <dsp:txXfrm>
        <a:off x="329103" y="1494353"/>
        <a:ext cx="3892698" cy="825776"/>
      </dsp:txXfrm>
    </dsp:sp>
    <dsp:sp modelId="{9A47217C-8401-46DB-9005-2DDA93AB6C04}">
      <dsp:nvSpPr>
        <dsp:cNvPr id="0" name=""/>
        <dsp:cNvSpPr/>
      </dsp:nvSpPr>
      <dsp:spPr>
        <a:xfrm>
          <a:off x="0" y="3313401"/>
          <a:ext cx="5688632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C23E7-D58B-4557-AD61-A9FCA930F2A8}">
      <dsp:nvSpPr>
        <dsp:cNvPr id="0" name=""/>
        <dsp:cNvSpPr/>
      </dsp:nvSpPr>
      <dsp:spPr>
        <a:xfrm>
          <a:off x="284431" y="2855841"/>
          <a:ext cx="398204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el interior del líquido, </a:t>
          </a:r>
          <a:r>
            <a:rPr lang="es-ES" sz="2000" kern="1200" dirty="0" err="1" smtClean="0"/>
            <a:t>F</a:t>
          </a:r>
          <a:r>
            <a:rPr lang="es-ES" sz="2000" kern="1200" baseline="-25000" dirty="0" err="1" smtClean="0"/>
            <a:t>atracción</a:t>
          </a:r>
          <a:r>
            <a:rPr lang="es-ES" sz="2000" kern="1200" baseline="0" dirty="0" smtClean="0"/>
            <a:t> son iguales</a:t>
          </a:r>
          <a:endParaRPr lang="es-ES" sz="2000" kern="1200" dirty="0"/>
        </a:p>
      </dsp:txBody>
      <dsp:txXfrm>
        <a:off x="329103" y="2900513"/>
        <a:ext cx="3892698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7B7E-3A4B-4DEE-9F3C-04132705E8F5}" type="datetimeFigureOut">
              <a:rPr lang="es-ES" smtClean="0"/>
              <a:t>24/11/2019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192D-83C6-44D1-8C6D-CDB2716EF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5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C435-2D82-4818-AAEB-5EFBD550EF77}" type="datetime1">
              <a:rPr lang="es-ES" smtClean="0"/>
              <a:t>24/11/2019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57E5-D99E-4AD8-B3E2-CD8701ABF540}" type="datetime1">
              <a:rPr lang="es-ES" smtClean="0"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C6-A38A-4BE9-8020-C5B3C2AAC5E1}" type="datetime1">
              <a:rPr lang="es-ES" smtClean="0"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7610-B8CA-482D-968F-14550BC4B11C}" type="datetime1">
              <a:rPr lang="es-ES" smtClean="0"/>
              <a:t>24/11/2019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B589-58C3-47D2-A1E7-401BA1B9BB73}" type="datetime1">
              <a:rPr lang="es-ES" smtClean="0"/>
              <a:t>24/11/2019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A69D-4C87-4E37-B848-D1F1F2933578}" type="datetime1">
              <a:rPr lang="es-ES" smtClean="0"/>
              <a:t>24/11/2019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C8D7-B05C-4BEA-A6FC-3CEE892C3D7B}" type="datetime1">
              <a:rPr lang="es-ES" smtClean="0"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38F-8CF6-40DA-AC09-3A114DA22545}" type="datetime1">
              <a:rPr lang="es-ES" smtClean="0"/>
              <a:t>24/11/2019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4135-3DBB-4510-88E1-3D8FDC25097A}" type="datetime1">
              <a:rPr lang="es-ES" smtClean="0"/>
              <a:t>24/11/2019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4394-35A5-44D8-882E-3466BB9D023B}" type="datetime1">
              <a:rPr lang="es-ES" smtClean="0"/>
              <a:t>24/11/2019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91B8-FB49-4C62-8914-AEC84FCC84CF}" type="datetime1">
              <a:rPr lang="es-ES" smtClean="0"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E1AD91-FC58-4249-9CDD-BE548937A939}" type="datetime1">
              <a:rPr lang="es-ES" smtClean="0"/>
              <a:t>24/11/2019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5098" y="98072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ESTADOS DE AGREGACIÓN DE LA MATERIA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52" y="5661248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Metodología Experimental y Aprendizaje de la Física y la Química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Curso 2019/20</a:t>
            </a:r>
          </a:p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Elena Izquierdo Guerrero</a:t>
            </a:r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Resultado de imagen de punto critico, donde este el solido, liquido y gas imagen en la vida cotidi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58" y="2438535"/>
            <a:ext cx="4320480" cy="2760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4. Líquidos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621432848"/>
              </p:ext>
            </p:extLst>
          </p:nvPr>
        </p:nvGraphicFramePr>
        <p:xfrm>
          <a:off x="416496" y="1343105"/>
          <a:ext cx="5688632" cy="41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501008"/>
            <a:ext cx="2448271" cy="244827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5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5. Cambios de estado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71757" cy="33123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nev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2624201" cy="19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2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5. Cambios de estado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50" name="Picture 6" descr="https://upload.wikimedia.org/wikipedia/commons/thumb/f/f6/Phase-diag_es.svg/1024px-Phase-diag_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6" y="3514043"/>
            <a:ext cx="4095113" cy="315531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curva de calenta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" y="1200133"/>
            <a:ext cx="3371035" cy="23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5413"/>
            <a:ext cx="3309367" cy="23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4.googleusercontent.com/-nEhdr7-iusw/U0T_rIX_l3I/AAAAAAAAAK0/7OqnedMxxTM/s640/blogger-image--7734655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3" y="3789040"/>
            <a:ext cx="32199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3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758952" cy="246888"/>
          </a:xfrm>
        </p:spPr>
        <p:txBody>
          <a:bodyPr/>
          <a:lstStyle/>
          <a:p>
            <a:r>
              <a:rPr lang="es-ES" dirty="0" smtClean="0"/>
              <a:t>11</a:t>
            </a:r>
            <a:endParaRPr lang="es-ES" dirty="0"/>
          </a:p>
        </p:txBody>
      </p:sp>
      <p:pic>
        <p:nvPicPr>
          <p:cNvPr id="1027" name="Picture 3" descr="C:\Users\USUARIO\Downloads\ppt metodologí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muchas gracias y lap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218">
            <a:off x="179512" y="1772816"/>
            <a:ext cx="87944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Introducción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Gases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Sólidos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Líquidos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Cambios de estado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índice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1. Introducción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6225" y="2270279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/>
              <a:t>Definen el comportamiento de las moléculas que forman una sustancia.</a:t>
            </a:r>
          </a:p>
          <a:p>
            <a:endParaRPr lang="es-ES" sz="2000" dirty="0" smtClean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Son cambios físicos y químicos.</a:t>
            </a:r>
          </a:p>
          <a:p>
            <a:endParaRPr lang="es-ES" sz="2000" dirty="0" smtClean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Las propiedades dependen de las uniones entre las moléculas.</a:t>
            </a:r>
          </a:p>
          <a:p>
            <a:endParaRPr lang="es-ES" sz="2000" dirty="0" smtClean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Hay movimiento entre las moléculas (P y T).</a:t>
            </a:r>
            <a:endParaRPr lang="es-ES" sz="2000" dirty="0"/>
          </a:p>
        </p:txBody>
      </p:sp>
      <p:sp>
        <p:nvSpPr>
          <p:cNvPr id="7" name="6 Elipse"/>
          <p:cNvSpPr/>
          <p:nvPr/>
        </p:nvSpPr>
        <p:spPr>
          <a:xfrm>
            <a:off x="6516216" y="1772816"/>
            <a:ext cx="1584176" cy="936104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Solido</a:t>
            </a:r>
            <a:endParaRPr lang="es-ES" sz="2000" dirty="0"/>
          </a:p>
        </p:txBody>
      </p:sp>
      <p:sp>
        <p:nvSpPr>
          <p:cNvPr id="8" name="7 Elipse"/>
          <p:cNvSpPr/>
          <p:nvPr/>
        </p:nvSpPr>
        <p:spPr>
          <a:xfrm>
            <a:off x="6156176" y="3212976"/>
            <a:ext cx="1584176" cy="936104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Líquido</a:t>
            </a:r>
            <a:endParaRPr lang="es-ES" sz="2000" dirty="0"/>
          </a:p>
        </p:txBody>
      </p:sp>
      <p:sp>
        <p:nvSpPr>
          <p:cNvPr id="9" name="8 Elipse"/>
          <p:cNvSpPr/>
          <p:nvPr/>
        </p:nvSpPr>
        <p:spPr>
          <a:xfrm>
            <a:off x="6948264" y="4509120"/>
            <a:ext cx="1584176" cy="936104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Gas</a:t>
            </a:r>
            <a:endParaRPr lang="es-ES" sz="2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3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1. Introducción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37372"/>
              </p:ext>
            </p:extLst>
          </p:nvPr>
        </p:nvGraphicFramePr>
        <p:xfrm>
          <a:off x="307975" y="1556792"/>
          <a:ext cx="6120681" cy="3901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89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GASES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LÍQUIDOS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SÓLIDOS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Forma variable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Forma variable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Forma definida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 variable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 fijo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 fijo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85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El</a:t>
                      </a:r>
                      <a:r>
                        <a:rPr lang="es-ES" sz="2000" baseline="0" dirty="0" smtClean="0"/>
                        <a:t> movimiento de las moléculas no está restringido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El movimiento</a:t>
                      </a:r>
                      <a:r>
                        <a:rPr lang="es-ES" sz="2000" baseline="0" dirty="0" smtClean="0"/>
                        <a:t> de las moléculas está más restringido que los gases.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Tan solo hay movimiento</a:t>
                      </a:r>
                      <a:r>
                        <a:rPr lang="es-ES" sz="2000" baseline="0" dirty="0" smtClean="0"/>
                        <a:t> vibratorio entre las moléculas.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Son compresibles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Incompresibles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Incompresibles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ym typeface="Symbol"/>
                        </a:rPr>
                        <a:t> variable</a:t>
                      </a:r>
                      <a:endParaRPr lang="es-E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ym typeface="Symbol"/>
                        </a:rPr>
                        <a:t> fija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ym typeface="Symbol"/>
                        </a:rPr>
                        <a:t> fija</a:t>
                      </a:r>
                      <a:endParaRPr lang="es-E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60" y="3645024"/>
            <a:ext cx="2376264" cy="22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n de estado pla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Resultado de imagen de estado plas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8" descr="Resultado de imagen de estado plas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0" descr="Resultado de imagen de estado plasm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0" name="Picture 1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024432" cy="20244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35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1. Introducción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227687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/>
              <a:t>Átomos ionizados.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e</a:t>
            </a:r>
            <a:r>
              <a:rPr lang="es-ES" sz="2000" baseline="30000" dirty="0" smtClean="0"/>
              <a:t>-</a:t>
            </a:r>
            <a:r>
              <a:rPr lang="es-ES" sz="2000" dirty="0" smtClean="0"/>
              <a:t> libres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Se produce bajo P y T</a:t>
            </a:r>
            <a:endParaRPr lang="es-ES" sz="20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67944" y="2640834"/>
            <a:ext cx="1152128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08104" y="228689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Conductor eléctrico.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Campos E.M.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4048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Cierta similitud a los gases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350100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Grado de ionización (depende de T)</a:t>
            </a:r>
            <a:endParaRPr lang="es-ES" sz="2000" i="1" dirty="0"/>
          </a:p>
        </p:txBody>
      </p:sp>
      <p:pic>
        <p:nvPicPr>
          <p:cNvPr id="3074" name="Picture 2" descr="Resultado de imagen de el estado plasmático como fil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4" y="4333275"/>
            <a:ext cx="2095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43608" y="60932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Plasma frío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12160" y="61653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Plasma caliente</a:t>
            </a:r>
            <a:endParaRPr lang="es-ES" sz="2000" dirty="0"/>
          </a:p>
        </p:txBody>
      </p:sp>
      <p:pic>
        <p:nvPicPr>
          <p:cNvPr id="3078" name="Picture 6" descr="Resultado de imagen de ejemplo de estado plasmático en las estre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03718"/>
            <a:ext cx="1849693" cy="17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71600" y="1366743"/>
            <a:ext cx="2016224" cy="69410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EL PLASMA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0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2. Gases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dn.kastatic.org/ka-perseus-images/c200226552ea4173afc8b051903ea02cdd6bf07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5" y="1484784"/>
            <a:ext cx="555204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Máster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628638" cy="9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229038" y="1628800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Ecuación de Van der Waals para gases reales:</a:t>
            </a:r>
            <a:endParaRPr lang="es-ES" sz="2000" b="1" dirty="0"/>
          </a:p>
        </p:txBody>
      </p:sp>
      <p:pic>
        <p:nvPicPr>
          <p:cNvPr id="1029" name="Picture 5" descr="Resultado de imagen de formula de los gases ide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2403376" cy="10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584" y="4653136"/>
            <a:ext cx="326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Ecuación de estado para los gases ideales:</a:t>
            </a:r>
            <a:endParaRPr lang="es-ES" sz="2000" b="1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095056" y="5877272"/>
            <a:ext cx="1053008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580112" y="5121188"/>
            <a:ext cx="2736304" cy="1548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  <a:effectLst>
            <a:outerShdw blurRad="254000" dist="190500" sx="112000" sy="112000" algn="ctr" rotWithShape="0">
              <a:schemeClr val="accent5">
                <a:lumMod val="75000"/>
                <a:alpha val="41000"/>
              </a:schemeClr>
            </a:outerShdw>
            <a:reflection endPos="0" dist="50800" dir="5400000" sy="-100000" algn="bl" rotWithShape="0"/>
            <a:softEdge rad="127000"/>
          </a:effectLst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sz="2000" dirty="0" err="1" smtClean="0"/>
              <a:t>Boyle</a:t>
            </a:r>
            <a:r>
              <a:rPr lang="es-ES" sz="2000" dirty="0" smtClean="0"/>
              <a:t>- </a:t>
            </a:r>
            <a:r>
              <a:rPr lang="es-ES" sz="2000" dirty="0" err="1" smtClean="0"/>
              <a:t>Mariotte</a:t>
            </a:r>
            <a:endParaRPr lang="es-ES" sz="2000" dirty="0" smtClean="0"/>
          </a:p>
          <a:p>
            <a:pPr marL="285750" indent="-285750" algn="ctr">
              <a:buFontTx/>
              <a:buChar char="-"/>
            </a:pPr>
            <a:r>
              <a:rPr lang="es-ES" sz="2000" dirty="0" smtClean="0"/>
              <a:t>Gay-Lussac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/>
              <a:t>Charles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/>
              <a:t>Avogadro</a:t>
            </a:r>
            <a:endParaRPr lang="es-ES" sz="2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64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2. Gases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https://image.jimcdn.com/app/cms/image/transf/dimension=468x1024:format=jpg/path/sce1fe2a743ab0a00/image/ieba18b7b2fa7a501/version/1493684386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0383"/>
            <a:ext cx="5822467" cy="47525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5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6206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Problema</a:t>
            </a:r>
            <a:endParaRPr lang="es-E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6165" y="1135467"/>
            <a:ext cx="90364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La siguiente tabla relaciona el volumen y la temperatura de un gas a una determinada presión: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Completa la gráfica con los datos adjuntos que faltan.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Realiza la gráfica volumen-temperatura con los datos de la tabla.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¿Qué ley de los gases se cumple? Enúnciala.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¿Qué volumen ocupará a una temperatura de 302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ºC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 575 K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67" y="3216771"/>
            <a:ext cx="844873" cy="6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41976" y="26276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LEY DE CHARLES</a:t>
            </a:r>
            <a:endParaRPr lang="es-ES" i="1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6239036" y="3883120"/>
            <a:ext cx="0" cy="698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130008" y="2566628"/>
            <a:ext cx="1728192" cy="4572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800261" y="4725144"/>
            <a:ext cx="1008112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2.3 l</a:t>
            </a:r>
            <a:endParaRPr lang="es-E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5" y="1908641"/>
            <a:ext cx="6721813" cy="104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2699792" y="2246890"/>
            <a:ext cx="82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375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766494" y="1912292"/>
            <a:ext cx="62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527610" y="2212624"/>
            <a:ext cx="7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625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440221" y="18775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337278" y="2197296"/>
            <a:ext cx="6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875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0818"/>
              </p:ext>
            </p:extLst>
          </p:nvPr>
        </p:nvGraphicFramePr>
        <p:xfrm>
          <a:off x="323528" y="4149080"/>
          <a:ext cx="5285641" cy="253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" name="204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87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27" grpId="0"/>
      <p:bldP spid="28" grpId="0"/>
      <p:bldP spid="29" grpId="0"/>
      <p:bldP spid="30" grpId="0"/>
      <p:bldP spid="31" grpId="0"/>
      <p:bldGraphic spid="3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3. Sólidos 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0466" y="126876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/>
              <a:t>Presión intensa entre sus partículas.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Al aumentar </a:t>
            </a:r>
            <a:r>
              <a:rPr lang="es-ES" sz="2000" i="1" dirty="0" smtClean="0"/>
              <a:t>T</a:t>
            </a:r>
            <a:r>
              <a:rPr lang="es-ES" sz="2000" dirty="0" smtClean="0"/>
              <a:t>, aumenta </a:t>
            </a:r>
            <a:r>
              <a:rPr lang="es-ES" sz="2000" i="1" dirty="0" smtClean="0"/>
              <a:t>v</a:t>
            </a:r>
            <a:r>
              <a:rPr lang="es-ES" sz="2000" dirty="0" smtClean="0"/>
              <a:t> de sus partículas </a:t>
            </a:r>
            <a:r>
              <a:rPr lang="es-ES" sz="2000" dirty="0" smtClean="0">
                <a:sym typeface="Wingdings" pitchFamily="2" charset="2"/>
              </a:rPr>
              <a:t> Aumenta de la energía cinética.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sym typeface="Wingdings" pitchFamily="2" charset="2"/>
              </a:rPr>
              <a:t>Espacio vacío casi nulo</a:t>
            </a:r>
            <a:r>
              <a:rPr lang="es-ES" dirty="0" smtClean="0">
                <a:sym typeface="Wingdings" pitchFamily="2" charset="2"/>
              </a:rPr>
              <a:t>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316262" y="270788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Tipos de sólidos</a:t>
            </a:r>
            <a:endParaRPr lang="es-ES" sz="2000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2591036" y="3283605"/>
            <a:ext cx="972108" cy="34540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076056" y="3349047"/>
            <a:ext cx="0" cy="73596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952427" y="3349046"/>
            <a:ext cx="0" cy="73596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472100" y="3239593"/>
            <a:ext cx="828092" cy="433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547664" y="367301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Iónicos</a:t>
            </a:r>
            <a:endParaRPr lang="es-ES" sz="2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239852" y="427544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Covalentes</a:t>
            </a:r>
            <a:endParaRPr lang="es-ES" sz="2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752020" y="4275449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Metálicos</a:t>
            </a:r>
            <a:endParaRPr lang="es-ES" sz="2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228183" y="3740655"/>
            <a:ext cx="18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Moleculares</a:t>
            </a:r>
            <a:endParaRPr lang="es-ES" sz="2000" dirty="0"/>
          </a:p>
        </p:txBody>
      </p:sp>
      <p:pic>
        <p:nvPicPr>
          <p:cNvPr id="3076" name="Picture 4" descr="Resultado de imagen de solido i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9987"/>
            <a:ext cx="1224136" cy="11963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solido covalente diam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95" y="4941168"/>
            <a:ext cx="1677098" cy="1024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solido metali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6201" r="2927"/>
          <a:stretch/>
        </p:blipFill>
        <p:spPr bwMode="auto">
          <a:xfrm>
            <a:off x="4680012" y="4973569"/>
            <a:ext cx="1600654" cy="1024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27" y="4242085"/>
            <a:ext cx="1385179" cy="12114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21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</TotalTime>
  <Words>368</Words>
  <Application>Microsoft Office PowerPoint</Application>
  <PresentationFormat>Presentación en pantalla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Viajes</vt:lpstr>
      <vt:lpstr>ESTADOS DE AGREGACIÓN DE LA MATERIA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ESTADOS DE AGREGACIÓN DE LA MATERIA</dc:title>
  <dc:creator>USUARIO</dc:creator>
  <cp:lastModifiedBy>HP</cp:lastModifiedBy>
  <cp:revision>58</cp:revision>
  <dcterms:created xsi:type="dcterms:W3CDTF">2019-11-02T22:06:14Z</dcterms:created>
  <dcterms:modified xsi:type="dcterms:W3CDTF">2019-11-24T13:36:48Z</dcterms:modified>
</cp:coreProperties>
</file>